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52"/>
  </p:notesMasterIdLst>
  <p:sldIdLst>
    <p:sldId id="256" r:id="rId2"/>
    <p:sldId id="260" r:id="rId3"/>
    <p:sldId id="261" r:id="rId4"/>
    <p:sldId id="266" r:id="rId5"/>
    <p:sldId id="270" r:id="rId6"/>
    <p:sldId id="272" r:id="rId7"/>
    <p:sldId id="273" r:id="rId8"/>
    <p:sldId id="274" r:id="rId9"/>
    <p:sldId id="276" r:id="rId10"/>
    <p:sldId id="318" r:id="rId11"/>
    <p:sldId id="279" r:id="rId12"/>
    <p:sldId id="280" r:id="rId13"/>
    <p:sldId id="281" r:id="rId14"/>
    <p:sldId id="306" r:id="rId15"/>
    <p:sldId id="308" r:id="rId16"/>
    <p:sldId id="282" r:id="rId17"/>
    <p:sldId id="307" r:id="rId18"/>
    <p:sldId id="316" r:id="rId19"/>
    <p:sldId id="329" r:id="rId20"/>
    <p:sldId id="304" r:id="rId21"/>
    <p:sldId id="305" r:id="rId22"/>
    <p:sldId id="283" r:id="rId23"/>
    <p:sldId id="289" r:id="rId24"/>
    <p:sldId id="319" r:id="rId25"/>
    <p:sldId id="317" r:id="rId26"/>
    <p:sldId id="328" r:id="rId27"/>
    <p:sldId id="320" r:id="rId28"/>
    <p:sldId id="285" r:id="rId29"/>
    <p:sldId id="293" r:id="rId30"/>
    <p:sldId id="294" r:id="rId31"/>
    <p:sldId id="292" r:id="rId32"/>
    <p:sldId id="326" r:id="rId33"/>
    <p:sldId id="295" r:id="rId34"/>
    <p:sldId id="287" r:id="rId35"/>
    <p:sldId id="322" r:id="rId36"/>
    <p:sldId id="323" r:id="rId37"/>
    <p:sldId id="325" r:id="rId38"/>
    <p:sldId id="327" r:id="rId39"/>
    <p:sldId id="296" r:id="rId40"/>
    <p:sldId id="299" r:id="rId41"/>
    <p:sldId id="300" r:id="rId42"/>
    <p:sldId id="310" r:id="rId43"/>
    <p:sldId id="309" r:id="rId44"/>
    <p:sldId id="311" r:id="rId45"/>
    <p:sldId id="315" r:id="rId46"/>
    <p:sldId id="321" r:id="rId47"/>
    <p:sldId id="301" r:id="rId48"/>
    <p:sldId id="313" r:id="rId49"/>
    <p:sldId id="314" r:id="rId50"/>
    <p:sldId id="31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73"/>
    <p:restoredTop sz="89912"/>
  </p:normalViewPr>
  <p:slideViewPr>
    <p:cSldViewPr snapToGrid="0" snapToObjects="1">
      <p:cViewPr varScale="1">
        <p:scale>
          <a:sx n="105" d="100"/>
          <a:sy n="105" d="100"/>
        </p:scale>
        <p:origin x="3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604C02-E9C2-344C-B47B-B25AC65C6F52}" type="datetimeFigureOut">
              <a:rPr lang="en-US" smtClean="0"/>
              <a:t>9/6/23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9D5186-5716-C648-A387-BD699318628C}" type="slidenum">
              <a:rPr lang="en-US" smtClean="0"/>
              <a:t>‹#›</a:t>
            </a:fld>
            <a:endParaRPr lang="en-US"/>
          </a:p>
        </p:txBody>
      </p:sp>
    </p:spTree>
    <p:extLst>
      <p:ext uri="{BB962C8B-B14F-4D97-AF65-F5344CB8AC3E}">
        <p14:creationId xmlns:p14="http://schemas.microsoft.com/office/powerpoint/2010/main" val="1754098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I set out to answer is aligned with the spirit of GAC-1 which is “how do we build better neural models of the brain?”. There seemed to be some consensus about the need to go beyond… by incorporating additional constraints such biophysically realistic neurons for instance.</a:t>
            </a:r>
          </a:p>
        </p:txBody>
      </p:sp>
      <p:sp>
        <p:nvSpPr>
          <p:cNvPr id="4" name="Slide Number Placeholder 3"/>
          <p:cNvSpPr>
            <a:spLocks noGrp="1"/>
          </p:cNvSpPr>
          <p:nvPr>
            <p:ph type="sldNum" sz="quarter" idx="5"/>
          </p:nvPr>
        </p:nvSpPr>
        <p:spPr/>
        <p:txBody>
          <a:bodyPr/>
          <a:lstStyle/>
          <a:p>
            <a:fld id="{849D5186-5716-C648-A387-BD699318628C}" type="slidenum">
              <a:rPr lang="en-US" smtClean="0"/>
              <a:t>4</a:t>
            </a:fld>
            <a:endParaRPr lang="en-US"/>
          </a:p>
        </p:txBody>
      </p:sp>
    </p:spTree>
    <p:extLst>
      <p:ext uri="{BB962C8B-B14F-4D97-AF65-F5344CB8AC3E}">
        <p14:creationId xmlns:p14="http://schemas.microsoft.com/office/powerpoint/2010/main" val="1647580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9D5186-5716-C648-A387-BD699318628C}" type="slidenum">
              <a:rPr lang="en-US" smtClean="0"/>
              <a:t>17</a:t>
            </a:fld>
            <a:endParaRPr lang="en-US"/>
          </a:p>
        </p:txBody>
      </p:sp>
    </p:spTree>
    <p:extLst>
      <p:ext uri="{BB962C8B-B14F-4D97-AF65-F5344CB8AC3E}">
        <p14:creationId xmlns:p14="http://schemas.microsoft.com/office/powerpoint/2010/main" val="2645435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9D5186-5716-C648-A387-BD699318628C}" type="slidenum">
              <a:rPr lang="en-US" smtClean="0"/>
              <a:t>20</a:t>
            </a:fld>
            <a:endParaRPr lang="en-US"/>
          </a:p>
        </p:txBody>
      </p:sp>
    </p:spTree>
    <p:extLst>
      <p:ext uri="{BB962C8B-B14F-4D97-AF65-F5344CB8AC3E}">
        <p14:creationId xmlns:p14="http://schemas.microsoft.com/office/powerpoint/2010/main" val="691767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Bottom right plot y-axis</a:t>
            </a:r>
          </a:p>
        </p:txBody>
      </p:sp>
      <p:sp>
        <p:nvSpPr>
          <p:cNvPr id="4" name="Slide Number Placeholder 3"/>
          <p:cNvSpPr>
            <a:spLocks noGrp="1"/>
          </p:cNvSpPr>
          <p:nvPr>
            <p:ph type="sldNum" sz="quarter" idx="5"/>
          </p:nvPr>
        </p:nvSpPr>
        <p:spPr/>
        <p:txBody>
          <a:bodyPr/>
          <a:lstStyle/>
          <a:p>
            <a:fld id="{849D5186-5716-C648-A387-BD699318628C}" type="slidenum">
              <a:rPr lang="en-US" smtClean="0"/>
              <a:t>23</a:t>
            </a:fld>
            <a:endParaRPr lang="en-US"/>
          </a:p>
        </p:txBody>
      </p:sp>
    </p:spTree>
    <p:extLst>
      <p:ext uri="{BB962C8B-B14F-4D97-AF65-F5344CB8AC3E}">
        <p14:creationId xmlns:p14="http://schemas.microsoft.com/office/powerpoint/2010/main" val="2604988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Bottom right plot y-axis</a:t>
            </a:r>
          </a:p>
        </p:txBody>
      </p:sp>
      <p:sp>
        <p:nvSpPr>
          <p:cNvPr id="4" name="Slide Number Placeholder 3"/>
          <p:cNvSpPr>
            <a:spLocks noGrp="1"/>
          </p:cNvSpPr>
          <p:nvPr>
            <p:ph type="sldNum" sz="quarter" idx="5"/>
          </p:nvPr>
        </p:nvSpPr>
        <p:spPr/>
        <p:txBody>
          <a:bodyPr/>
          <a:lstStyle/>
          <a:p>
            <a:fld id="{849D5186-5716-C648-A387-BD699318628C}" type="slidenum">
              <a:rPr lang="en-US" smtClean="0"/>
              <a:t>24</a:t>
            </a:fld>
            <a:endParaRPr lang="en-US"/>
          </a:p>
        </p:txBody>
      </p:sp>
    </p:spTree>
    <p:extLst>
      <p:ext uri="{BB962C8B-B14F-4D97-AF65-F5344CB8AC3E}">
        <p14:creationId xmlns:p14="http://schemas.microsoft.com/office/powerpoint/2010/main" val="2497144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optic flow</a:t>
            </a:r>
          </a:p>
          <a:p>
            <a:r>
              <a:rPr lang="en-US" dirty="0"/>
              <a:t>Reduce working memory burden</a:t>
            </a:r>
          </a:p>
        </p:txBody>
      </p:sp>
      <p:sp>
        <p:nvSpPr>
          <p:cNvPr id="4" name="Slide Number Placeholder 3"/>
          <p:cNvSpPr>
            <a:spLocks noGrp="1"/>
          </p:cNvSpPr>
          <p:nvPr>
            <p:ph type="sldNum" sz="quarter" idx="5"/>
          </p:nvPr>
        </p:nvSpPr>
        <p:spPr/>
        <p:txBody>
          <a:bodyPr/>
          <a:lstStyle/>
          <a:p>
            <a:fld id="{849D5186-5716-C648-A387-BD699318628C}" type="slidenum">
              <a:rPr lang="en-US" smtClean="0"/>
              <a:t>30</a:t>
            </a:fld>
            <a:endParaRPr lang="en-US"/>
          </a:p>
        </p:txBody>
      </p:sp>
    </p:spTree>
    <p:extLst>
      <p:ext uri="{BB962C8B-B14F-4D97-AF65-F5344CB8AC3E}">
        <p14:creationId xmlns:p14="http://schemas.microsoft.com/office/powerpoint/2010/main" val="4094290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Regardless of the format of observations, beliefs are embodied in eye movements</a:t>
            </a:r>
          </a:p>
        </p:txBody>
      </p:sp>
      <p:sp>
        <p:nvSpPr>
          <p:cNvPr id="4" name="Slide Number Placeholder 3"/>
          <p:cNvSpPr>
            <a:spLocks noGrp="1"/>
          </p:cNvSpPr>
          <p:nvPr>
            <p:ph type="sldNum" sz="quarter" idx="5"/>
          </p:nvPr>
        </p:nvSpPr>
        <p:spPr/>
        <p:txBody>
          <a:bodyPr/>
          <a:lstStyle/>
          <a:p>
            <a:fld id="{849D5186-5716-C648-A387-BD699318628C}" type="slidenum">
              <a:rPr lang="en-US" smtClean="0"/>
              <a:t>33</a:t>
            </a:fld>
            <a:endParaRPr lang="en-US"/>
          </a:p>
        </p:txBody>
      </p:sp>
    </p:spTree>
    <p:extLst>
      <p:ext uri="{BB962C8B-B14F-4D97-AF65-F5344CB8AC3E}">
        <p14:creationId xmlns:p14="http://schemas.microsoft.com/office/powerpoint/2010/main" val="1659389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integration process is thought to take place in the posterior parietal cortex</a:t>
            </a:r>
          </a:p>
        </p:txBody>
      </p:sp>
      <p:sp>
        <p:nvSpPr>
          <p:cNvPr id="4" name="Slide Number Placeholder 3"/>
          <p:cNvSpPr>
            <a:spLocks noGrp="1"/>
          </p:cNvSpPr>
          <p:nvPr>
            <p:ph type="sldNum" sz="quarter" idx="5"/>
          </p:nvPr>
        </p:nvSpPr>
        <p:spPr/>
        <p:txBody>
          <a:bodyPr/>
          <a:lstStyle/>
          <a:p>
            <a:fld id="{849D5186-5716-C648-A387-BD699318628C}" type="slidenum">
              <a:rPr lang="en-US" smtClean="0"/>
              <a:t>36</a:t>
            </a:fld>
            <a:endParaRPr lang="en-US"/>
          </a:p>
        </p:txBody>
      </p:sp>
    </p:spTree>
    <p:extLst>
      <p:ext uri="{BB962C8B-B14F-4D97-AF65-F5344CB8AC3E}">
        <p14:creationId xmlns:p14="http://schemas.microsoft.com/office/powerpoint/2010/main" val="3433589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somewhere that # parameters is much higher for the failed model</a:t>
            </a:r>
          </a:p>
        </p:txBody>
      </p:sp>
      <p:sp>
        <p:nvSpPr>
          <p:cNvPr id="4" name="Slide Number Placeholder 3"/>
          <p:cNvSpPr>
            <a:spLocks noGrp="1"/>
          </p:cNvSpPr>
          <p:nvPr>
            <p:ph type="sldNum" sz="quarter" idx="5"/>
          </p:nvPr>
        </p:nvSpPr>
        <p:spPr/>
        <p:txBody>
          <a:bodyPr/>
          <a:lstStyle/>
          <a:p>
            <a:fld id="{849D5186-5716-C648-A387-BD699318628C}" type="slidenum">
              <a:rPr lang="en-US" smtClean="0"/>
              <a:t>44</a:t>
            </a:fld>
            <a:endParaRPr lang="en-US"/>
          </a:p>
        </p:txBody>
      </p:sp>
    </p:spTree>
    <p:extLst>
      <p:ext uri="{BB962C8B-B14F-4D97-AF65-F5344CB8AC3E}">
        <p14:creationId xmlns:p14="http://schemas.microsoft.com/office/powerpoint/2010/main" val="3981822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hope to show is that one can also get useful constraints from behavior itself provided the task is rich enough. Why do I say that?</a:t>
            </a:r>
          </a:p>
        </p:txBody>
      </p:sp>
      <p:sp>
        <p:nvSpPr>
          <p:cNvPr id="4" name="Slide Number Placeholder 3"/>
          <p:cNvSpPr>
            <a:spLocks noGrp="1"/>
          </p:cNvSpPr>
          <p:nvPr>
            <p:ph type="sldNum" sz="quarter" idx="5"/>
          </p:nvPr>
        </p:nvSpPr>
        <p:spPr/>
        <p:txBody>
          <a:bodyPr/>
          <a:lstStyle/>
          <a:p>
            <a:fld id="{849D5186-5716-C648-A387-BD699318628C}" type="slidenum">
              <a:rPr lang="en-US" smtClean="0"/>
              <a:t>5</a:t>
            </a:fld>
            <a:endParaRPr lang="en-US"/>
          </a:p>
        </p:txBody>
      </p:sp>
    </p:spTree>
    <p:extLst>
      <p:ext uri="{BB962C8B-B14F-4D97-AF65-F5344CB8AC3E}">
        <p14:creationId xmlns:p14="http://schemas.microsoft.com/office/powerpoint/2010/main" val="1906580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eye movement</a:t>
            </a:r>
          </a:p>
        </p:txBody>
      </p:sp>
      <p:sp>
        <p:nvSpPr>
          <p:cNvPr id="4" name="Slide Number Placeholder 3"/>
          <p:cNvSpPr>
            <a:spLocks noGrp="1"/>
          </p:cNvSpPr>
          <p:nvPr>
            <p:ph type="sldNum" sz="quarter" idx="5"/>
          </p:nvPr>
        </p:nvSpPr>
        <p:spPr/>
        <p:txBody>
          <a:bodyPr/>
          <a:lstStyle/>
          <a:p>
            <a:fld id="{849D5186-5716-C648-A387-BD699318628C}" type="slidenum">
              <a:rPr lang="en-US" smtClean="0"/>
              <a:t>9</a:t>
            </a:fld>
            <a:endParaRPr lang="en-US"/>
          </a:p>
        </p:txBody>
      </p:sp>
    </p:spTree>
    <p:extLst>
      <p:ext uri="{BB962C8B-B14F-4D97-AF65-F5344CB8AC3E}">
        <p14:creationId xmlns:p14="http://schemas.microsoft.com/office/powerpoint/2010/main" val="2686886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Embodied cognition – mention that still okay to look inside the brain</a:t>
            </a:r>
          </a:p>
        </p:txBody>
      </p:sp>
      <p:sp>
        <p:nvSpPr>
          <p:cNvPr id="4" name="Slide Number Placeholder 3"/>
          <p:cNvSpPr>
            <a:spLocks noGrp="1"/>
          </p:cNvSpPr>
          <p:nvPr>
            <p:ph type="sldNum" sz="quarter" idx="5"/>
          </p:nvPr>
        </p:nvSpPr>
        <p:spPr/>
        <p:txBody>
          <a:bodyPr/>
          <a:lstStyle/>
          <a:p>
            <a:fld id="{849D5186-5716-C648-A387-BD699318628C}" type="slidenum">
              <a:rPr lang="en-US" smtClean="0"/>
              <a:t>10</a:t>
            </a:fld>
            <a:endParaRPr lang="en-US"/>
          </a:p>
        </p:txBody>
      </p:sp>
    </p:spTree>
    <p:extLst>
      <p:ext uri="{BB962C8B-B14F-4D97-AF65-F5344CB8AC3E}">
        <p14:creationId xmlns:p14="http://schemas.microsoft.com/office/powerpoint/2010/main" val="1081716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Finish intro in 3 mins or so</a:t>
            </a:r>
          </a:p>
        </p:txBody>
      </p:sp>
      <p:sp>
        <p:nvSpPr>
          <p:cNvPr id="4" name="Slide Number Placeholder 3"/>
          <p:cNvSpPr>
            <a:spLocks noGrp="1"/>
          </p:cNvSpPr>
          <p:nvPr>
            <p:ph type="sldNum" sz="quarter" idx="5"/>
          </p:nvPr>
        </p:nvSpPr>
        <p:spPr/>
        <p:txBody>
          <a:bodyPr/>
          <a:lstStyle/>
          <a:p>
            <a:fld id="{849D5186-5716-C648-A387-BD699318628C}" type="slidenum">
              <a:rPr lang="en-US" smtClean="0"/>
              <a:t>11</a:t>
            </a:fld>
            <a:endParaRPr lang="en-US"/>
          </a:p>
        </p:txBody>
      </p:sp>
    </p:spTree>
    <p:extLst>
      <p:ext uri="{BB962C8B-B14F-4D97-AF65-F5344CB8AC3E}">
        <p14:creationId xmlns:p14="http://schemas.microsoft.com/office/powerpoint/2010/main" val="2207045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designed a naturalistic task… </a:t>
            </a:r>
          </a:p>
          <a:p>
            <a:r>
              <a:rPr lang="en-US" dirty="0"/>
              <a:t>a Virtual-reality based spatial navigation task that we asked both humans and monkeys to do </a:t>
            </a:r>
          </a:p>
          <a:p>
            <a:r>
              <a:rPr lang="en-US" dirty="0"/>
              <a:t>Video that shows a series of 5 trials…</a:t>
            </a:r>
          </a:p>
          <a:p>
            <a:r>
              <a:rPr lang="en-US" dirty="0"/>
              <a:t>Monkeys get rewarded for correctly stopping at the remembered goal location</a:t>
            </a:r>
          </a:p>
        </p:txBody>
      </p:sp>
      <p:sp>
        <p:nvSpPr>
          <p:cNvPr id="4" name="Slide Number Placeholder 3"/>
          <p:cNvSpPr>
            <a:spLocks noGrp="1"/>
          </p:cNvSpPr>
          <p:nvPr>
            <p:ph type="sldNum" sz="quarter" idx="5"/>
          </p:nvPr>
        </p:nvSpPr>
        <p:spPr/>
        <p:txBody>
          <a:bodyPr/>
          <a:lstStyle/>
          <a:p>
            <a:fld id="{849D5186-5716-C648-A387-BD699318628C}" type="slidenum">
              <a:rPr lang="en-US" smtClean="0"/>
              <a:t>12</a:t>
            </a:fld>
            <a:endParaRPr lang="en-US"/>
          </a:p>
        </p:txBody>
      </p:sp>
    </p:spTree>
    <p:extLst>
      <p:ext uri="{BB962C8B-B14F-4D97-AF65-F5344CB8AC3E}">
        <p14:creationId xmlns:p14="http://schemas.microsoft.com/office/powerpoint/2010/main" val="2124807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9D5186-5716-C648-A387-BD699318628C}" type="slidenum">
              <a:rPr lang="en-US" smtClean="0"/>
              <a:t>14</a:t>
            </a:fld>
            <a:endParaRPr lang="en-US"/>
          </a:p>
        </p:txBody>
      </p:sp>
    </p:spTree>
    <p:extLst>
      <p:ext uri="{BB962C8B-B14F-4D97-AF65-F5344CB8AC3E}">
        <p14:creationId xmlns:p14="http://schemas.microsoft.com/office/powerpoint/2010/main" val="2503157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9D5186-5716-C648-A387-BD699318628C}" type="slidenum">
              <a:rPr lang="en-US" smtClean="0"/>
              <a:t>15</a:t>
            </a:fld>
            <a:endParaRPr lang="en-US"/>
          </a:p>
        </p:txBody>
      </p:sp>
    </p:spTree>
    <p:extLst>
      <p:ext uri="{BB962C8B-B14F-4D97-AF65-F5344CB8AC3E}">
        <p14:creationId xmlns:p14="http://schemas.microsoft.com/office/powerpoint/2010/main" val="2374655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9D5186-5716-C648-A387-BD699318628C}" type="slidenum">
              <a:rPr lang="en-US" smtClean="0"/>
              <a:t>16</a:t>
            </a:fld>
            <a:endParaRPr lang="en-US"/>
          </a:p>
        </p:txBody>
      </p:sp>
    </p:spTree>
    <p:extLst>
      <p:ext uri="{BB962C8B-B14F-4D97-AF65-F5344CB8AC3E}">
        <p14:creationId xmlns:p14="http://schemas.microsoft.com/office/powerpoint/2010/main" val="4098776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B32F2-A694-1144-9604-B51E67530C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6E02EB-3D4E-604C-AC0E-8F0C345FA3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8A90CB-3477-FD42-BF2D-7E6A281CA29A}"/>
              </a:ext>
            </a:extLst>
          </p:cNvPr>
          <p:cNvSpPr>
            <a:spLocks noGrp="1"/>
          </p:cNvSpPr>
          <p:nvPr>
            <p:ph type="dt" sz="half" idx="10"/>
          </p:nvPr>
        </p:nvSpPr>
        <p:spPr/>
        <p:txBody>
          <a:bodyPr/>
          <a:lstStyle/>
          <a:p>
            <a:fld id="{D6D0F569-AC90-44EB-9EF4-4E5C2F5D823C}" type="datetime1">
              <a:rPr lang="en-US" smtClean="0"/>
              <a:t>9/6/23</a:t>
            </a:fld>
            <a:endParaRPr lang="en-US" dirty="0"/>
          </a:p>
        </p:txBody>
      </p:sp>
      <p:sp>
        <p:nvSpPr>
          <p:cNvPr id="5" name="Footer Placeholder 4">
            <a:extLst>
              <a:ext uri="{FF2B5EF4-FFF2-40B4-BE49-F238E27FC236}">
                <a16:creationId xmlns:a16="http://schemas.microsoft.com/office/drawing/2014/main" id="{69CDBD88-22F3-4A4B-BD88-3F5D09DE044D}"/>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76D670BE-803B-574F-AF47-88E644F13BBA}"/>
              </a:ext>
            </a:extLst>
          </p:cNvPr>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1301959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7C1F5-7431-6D44-AE76-5D9ADC797E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1916A0-92F4-234F-A395-09CDA39856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2C533-AB56-C844-ACFB-85CD02A9D79B}"/>
              </a:ext>
            </a:extLst>
          </p:cNvPr>
          <p:cNvSpPr>
            <a:spLocks noGrp="1"/>
          </p:cNvSpPr>
          <p:nvPr>
            <p:ph type="dt" sz="half" idx="10"/>
          </p:nvPr>
        </p:nvSpPr>
        <p:spPr/>
        <p:txBody>
          <a:bodyPr/>
          <a:lstStyle/>
          <a:p>
            <a:fld id="{46BA7D41-E8B7-4A0B-B861-3EC4AE88917D}" type="datetime1">
              <a:rPr lang="en-US" smtClean="0"/>
              <a:t>9/6/23</a:t>
            </a:fld>
            <a:endParaRPr lang="en-US" dirty="0"/>
          </a:p>
        </p:txBody>
      </p:sp>
      <p:sp>
        <p:nvSpPr>
          <p:cNvPr id="5" name="Footer Placeholder 4">
            <a:extLst>
              <a:ext uri="{FF2B5EF4-FFF2-40B4-BE49-F238E27FC236}">
                <a16:creationId xmlns:a16="http://schemas.microsoft.com/office/drawing/2014/main" id="{2E9F2DCF-5EEF-7F48-BECA-0F39C6F0F87F}"/>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E261B427-4A76-344D-BF51-4064D8ABE076}"/>
              </a:ext>
            </a:extLst>
          </p:cNvPr>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1547455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2D1238-2EAB-3D4F-8C5B-C0B61AB6A7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73A718-24A3-E440-B67D-01EEA1557C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CB91EE-9F44-144F-B024-CCA9BC4C69C0}"/>
              </a:ext>
            </a:extLst>
          </p:cNvPr>
          <p:cNvSpPr>
            <a:spLocks noGrp="1"/>
          </p:cNvSpPr>
          <p:nvPr>
            <p:ph type="dt" sz="half" idx="10"/>
          </p:nvPr>
        </p:nvSpPr>
        <p:spPr/>
        <p:txBody>
          <a:bodyPr/>
          <a:lstStyle/>
          <a:p>
            <a:fld id="{A7C34823-0B19-4B4E-A643-7A3B0A3D24D6}" type="datetime1">
              <a:rPr lang="en-US" smtClean="0"/>
              <a:t>9/6/23</a:t>
            </a:fld>
            <a:endParaRPr lang="en-US" dirty="0"/>
          </a:p>
        </p:txBody>
      </p:sp>
      <p:sp>
        <p:nvSpPr>
          <p:cNvPr id="5" name="Footer Placeholder 4">
            <a:extLst>
              <a:ext uri="{FF2B5EF4-FFF2-40B4-BE49-F238E27FC236}">
                <a16:creationId xmlns:a16="http://schemas.microsoft.com/office/drawing/2014/main" id="{6C6CE3D1-161E-6446-A471-69E3184DDE30}"/>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9D211872-DAA3-9D47-A741-28D652C276BA}"/>
              </a:ext>
            </a:extLst>
          </p:cNvPr>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2155693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0AA7-54FC-8D4D-A93E-109A731CB4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7CE350-0549-4E4F-9E88-00D42F59A4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F695B0-5C61-7D4D-B0EA-AE80FF87C710}"/>
              </a:ext>
            </a:extLst>
          </p:cNvPr>
          <p:cNvSpPr>
            <a:spLocks noGrp="1"/>
          </p:cNvSpPr>
          <p:nvPr>
            <p:ph type="dt" sz="half" idx="10"/>
          </p:nvPr>
        </p:nvSpPr>
        <p:spPr/>
        <p:txBody>
          <a:bodyPr/>
          <a:lstStyle/>
          <a:p>
            <a:fld id="{8C2D79EF-17C8-45D8-9866-DAF5723FC604}" type="datetime1">
              <a:rPr lang="en-US" smtClean="0"/>
              <a:t>9/6/23</a:t>
            </a:fld>
            <a:endParaRPr lang="en-US" dirty="0"/>
          </a:p>
        </p:txBody>
      </p:sp>
      <p:sp>
        <p:nvSpPr>
          <p:cNvPr id="5" name="Footer Placeholder 4">
            <a:extLst>
              <a:ext uri="{FF2B5EF4-FFF2-40B4-BE49-F238E27FC236}">
                <a16:creationId xmlns:a16="http://schemas.microsoft.com/office/drawing/2014/main" id="{F2B8414A-DEC3-B540-8EC2-0859FF08F34A}"/>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2A1F9C3-1823-624C-B58B-20442B28906E}"/>
              </a:ext>
            </a:extLst>
          </p:cNvPr>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506128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1F820-3DEE-C241-B4E4-7ADA3A903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DCD57C-41F7-034D-88CB-AB6FC88E95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D668A5-22ED-9245-B1D6-38D2AF10DC9B}"/>
              </a:ext>
            </a:extLst>
          </p:cNvPr>
          <p:cNvSpPr>
            <a:spLocks noGrp="1"/>
          </p:cNvSpPr>
          <p:nvPr>
            <p:ph type="dt" sz="half" idx="10"/>
          </p:nvPr>
        </p:nvSpPr>
        <p:spPr/>
        <p:txBody>
          <a:bodyPr/>
          <a:lstStyle/>
          <a:p>
            <a:fld id="{DFFC2ADC-3680-4013-A757-E4663495DB98}" type="datetime1">
              <a:rPr lang="en-US" smtClean="0"/>
              <a:t>9/6/23</a:t>
            </a:fld>
            <a:endParaRPr lang="en-US" dirty="0"/>
          </a:p>
        </p:txBody>
      </p:sp>
      <p:sp>
        <p:nvSpPr>
          <p:cNvPr id="5" name="Footer Placeholder 4">
            <a:extLst>
              <a:ext uri="{FF2B5EF4-FFF2-40B4-BE49-F238E27FC236}">
                <a16:creationId xmlns:a16="http://schemas.microsoft.com/office/drawing/2014/main" id="{5882C0E7-85D9-694D-9405-977952B1183C}"/>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DF3380F8-FA76-AD4E-908C-BBD4FB053A28}"/>
              </a:ext>
            </a:extLst>
          </p:cNvPr>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2243087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25B6-7FA0-DE43-9850-FF79642E55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CAA671-3226-6346-957E-60D9F0161A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C585E9-A083-7440-BA4F-35DB6EA6CE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421E5D-325A-ED46-AF0D-EFEE4856324F}"/>
              </a:ext>
            </a:extLst>
          </p:cNvPr>
          <p:cNvSpPr>
            <a:spLocks noGrp="1"/>
          </p:cNvSpPr>
          <p:nvPr>
            <p:ph type="dt" sz="half" idx="10"/>
          </p:nvPr>
        </p:nvSpPr>
        <p:spPr/>
        <p:txBody>
          <a:bodyPr/>
          <a:lstStyle/>
          <a:p>
            <a:fld id="{4751BA94-5DCA-4F19-960F-0FB2BD5EE85A}" type="datetime1">
              <a:rPr lang="en-US" smtClean="0"/>
              <a:t>9/6/23</a:t>
            </a:fld>
            <a:endParaRPr lang="en-US" dirty="0"/>
          </a:p>
        </p:txBody>
      </p:sp>
      <p:sp>
        <p:nvSpPr>
          <p:cNvPr id="6" name="Footer Placeholder 5">
            <a:extLst>
              <a:ext uri="{FF2B5EF4-FFF2-40B4-BE49-F238E27FC236}">
                <a16:creationId xmlns:a16="http://schemas.microsoft.com/office/drawing/2014/main" id="{8F6DFB68-3CE6-264B-BD40-719E36BA7E13}"/>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E19DF4DC-8CFA-FF43-BA7D-4A972EA725AD}"/>
              </a:ext>
            </a:extLst>
          </p:cNvPr>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1569987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AB93B-3B68-1E43-A113-B472ABB902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1B4EF5-BF20-F648-80B0-C7570390E3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8AB976-BA98-7046-B37F-82A666719F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CAB6B6-1EF0-1449-A20D-4E93A7A271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E8E2F-5343-4C41-89D0-AECD8041D1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A10E5D-6E68-C946-AB71-CF7D6C94FDDD}"/>
              </a:ext>
            </a:extLst>
          </p:cNvPr>
          <p:cNvSpPr>
            <a:spLocks noGrp="1"/>
          </p:cNvSpPr>
          <p:nvPr>
            <p:ph type="dt" sz="half" idx="10"/>
          </p:nvPr>
        </p:nvSpPr>
        <p:spPr/>
        <p:txBody>
          <a:bodyPr/>
          <a:lstStyle/>
          <a:p>
            <a:fld id="{01BED947-38D9-44AC-8B89-E79758333B77}" type="datetime1">
              <a:rPr lang="en-US" smtClean="0"/>
              <a:t>9/6/23</a:t>
            </a:fld>
            <a:endParaRPr lang="en-US" dirty="0"/>
          </a:p>
        </p:txBody>
      </p:sp>
      <p:sp>
        <p:nvSpPr>
          <p:cNvPr id="8" name="Footer Placeholder 7">
            <a:extLst>
              <a:ext uri="{FF2B5EF4-FFF2-40B4-BE49-F238E27FC236}">
                <a16:creationId xmlns:a16="http://schemas.microsoft.com/office/drawing/2014/main" id="{88BC12E2-3A9E-574D-9C2E-B44B2AC4C3A7}"/>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92C8271B-F1F6-824D-A438-A32CFB94623D}"/>
              </a:ext>
            </a:extLst>
          </p:cNvPr>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3564609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7B527-2C75-B14E-A84F-14F064E564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B78BA6-F80C-4F43-A9F7-148E3EA36B38}"/>
              </a:ext>
            </a:extLst>
          </p:cNvPr>
          <p:cNvSpPr>
            <a:spLocks noGrp="1"/>
          </p:cNvSpPr>
          <p:nvPr>
            <p:ph type="dt" sz="half" idx="10"/>
          </p:nvPr>
        </p:nvSpPr>
        <p:spPr/>
        <p:txBody>
          <a:bodyPr/>
          <a:lstStyle/>
          <a:p>
            <a:fld id="{3781E23F-BD3C-4F23-B116-2B758120C8AC}" type="datetime1">
              <a:rPr lang="en-US" smtClean="0"/>
              <a:t>9/6/23</a:t>
            </a:fld>
            <a:endParaRPr lang="en-US" dirty="0"/>
          </a:p>
        </p:txBody>
      </p:sp>
      <p:sp>
        <p:nvSpPr>
          <p:cNvPr id="4" name="Footer Placeholder 3">
            <a:extLst>
              <a:ext uri="{FF2B5EF4-FFF2-40B4-BE49-F238E27FC236}">
                <a16:creationId xmlns:a16="http://schemas.microsoft.com/office/drawing/2014/main" id="{0CF6A385-759E-D442-85A8-4935230A9B67}"/>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80EAAEAC-7B54-EB41-97A7-CCECDC556967}"/>
              </a:ext>
            </a:extLst>
          </p:cNvPr>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612008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03FEA7-97AE-8C45-A449-2FE85DA2AA08}"/>
              </a:ext>
            </a:extLst>
          </p:cNvPr>
          <p:cNvSpPr>
            <a:spLocks noGrp="1"/>
          </p:cNvSpPr>
          <p:nvPr>
            <p:ph type="dt" sz="half" idx="10"/>
          </p:nvPr>
        </p:nvSpPr>
        <p:spPr/>
        <p:txBody>
          <a:bodyPr/>
          <a:lstStyle/>
          <a:p>
            <a:fld id="{473CFAA9-6D59-4D98-869E-ACBDB83B2CA4}" type="datetime1">
              <a:rPr lang="en-US" smtClean="0"/>
              <a:t>9/6/23</a:t>
            </a:fld>
            <a:endParaRPr lang="en-US"/>
          </a:p>
        </p:txBody>
      </p:sp>
      <p:sp>
        <p:nvSpPr>
          <p:cNvPr id="3" name="Footer Placeholder 2">
            <a:extLst>
              <a:ext uri="{FF2B5EF4-FFF2-40B4-BE49-F238E27FC236}">
                <a16:creationId xmlns:a16="http://schemas.microsoft.com/office/drawing/2014/main" id="{306F9321-E698-A84E-9890-52C45D14826B}"/>
              </a:ext>
            </a:extLst>
          </p:cNvPr>
          <p:cNvSpPr>
            <a:spLocks noGrp="1"/>
          </p:cNvSpPr>
          <p:nvPr>
            <p:ph type="ftr" sz="quarter" idx="11"/>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ADABC9A5-2FB4-F443-92EA-91E0BA56D5AB}"/>
              </a:ext>
            </a:extLst>
          </p:cNvPr>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1826966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7C763-842A-F24F-A7EC-465085B9EA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797F2B-F172-8046-9AE4-02234BC64D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51388D-96C6-7A4E-95AE-D07371DB1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829ECB-CDEF-E748-8DE0-592F7580167A}"/>
              </a:ext>
            </a:extLst>
          </p:cNvPr>
          <p:cNvSpPr>
            <a:spLocks noGrp="1"/>
          </p:cNvSpPr>
          <p:nvPr>
            <p:ph type="dt" sz="half" idx="10"/>
          </p:nvPr>
        </p:nvSpPr>
        <p:spPr/>
        <p:txBody>
          <a:bodyPr/>
          <a:lstStyle/>
          <a:p>
            <a:fld id="{DC410804-27E3-430A-BB42-B831260DE39A}" type="datetime1">
              <a:rPr lang="en-US" smtClean="0"/>
              <a:t>9/6/23</a:t>
            </a:fld>
            <a:endParaRPr lang="en-US" dirty="0"/>
          </a:p>
        </p:txBody>
      </p:sp>
      <p:sp>
        <p:nvSpPr>
          <p:cNvPr id="6" name="Footer Placeholder 5">
            <a:extLst>
              <a:ext uri="{FF2B5EF4-FFF2-40B4-BE49-F238E27FC236}">
                <a16:creationId xmlns:a16="http://schemas.microsoft.com/office/drawing/2014/main" id="{745A97B4-2BE4-CE42-9345-89220D9BD24F}"/>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F0F5E1D4-DDC8-7A4B-A062-CCE380B3E4C6}"/>
              </a:ext>
            </a:extLst>
          </p:cNvPr>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1594963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55A9-5D7F-0B4C-AE4C-D99EE1CDE0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0EEF40-E83A-B247-8D39-CA1523796E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682DCC-C2D7-9C40-BD12-CBEE0B9561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F4E614-75D6-0141-89F0-F2A2CEA4A7A2}"/>
              </a:ext>
            </a:extLst>
          </p:cNvPr>
          <p:cNvSpPr>
            <a:spLocks noGrp="1"/>
          </p:cNvSpPr>
          <p:nvPr>
            <p:ph type="dt" sz="half" idx="10"/>
          </p:nvPr>
        </p:nvSpPr>
        <p:spPr/>
        <p:txBody>
          <a:bodyPr/>
          <a:lstStyle/>
          <a:p>
            <a:fld id="{60E22DE3-3D1A-4D53-B9A6-6C7463B8C992}" type="datetime1">
              <a:rPr lang="en-US" smtClean="0"/>
              <a:t>9/6/23</a:t>
            </a:fld>
            <a:endParaRPr lang="en-US" dirty="0"/>
          </a:p>
        </p:txBody>
      </p:sp>
      <p:sp>
        <p:nvSpPr>
          <p:cNvPr id="6" name="Footer Placeholder 5">
            <a:extLst>
              <a:ext uri="{FF2B5EF4-FFF2-40B4-BE49-F238E27FC236}">
                <a16:creationId xmlns:a16="http://schemas.microsoft.com/office/drawing/2014/main" id="{0E21D525-B8DC-E74C-ACAB-0C95D4688926}"/>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0BD606D8-E6AB-794B-99E2-DE5CC9D73169}"/>
              </a:ext>
            </a:extLst>
          </p:cNvPr>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1800438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FF3958-9E28-E84F-A38D-91557EFD41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842844-E7D4-1540-8B0A-D114289C4B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23B7D-BE88-AD48-B195-B2A1EFAEE4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CD8B30-1B71-45A1-8314-D59C86F581E1}" type="datetime1">
              <a:rPr lang="en-US" smtClean="0"/>
              <a:pPr/>
              <a:t>9/6/23</a:t>
            </a:fld>
            <a:endParaRPr lang="en-US" b="1" dirty="0"/>
          </a:p>
        </p:txBody>
      </p:sp>
      <p:sp>
        <p:nvSpPr>
          <p:cNvPr id="5" name="Footer Placeholder 4">
            <a:extLst>
              <a:ext uri="{FF2B5EF4-FFF2-40B4-BE49-F238E27FC236}">
                <a16:creationId xmlns:a16="http://schemas.microsoft.com/office/drawing/2014/main" id="{2308A6B9-2D6E-C042-A05C-5B56834DE7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 Text</a:t>
            </a:r>
            <a:endParaRPr lang="en-US" b="1" dirty="0"/>
          </a:p>
        </p:txBody>
      </p:sp>
      <p:sp>
        <p:nvSpPr>
          <p:cNvPr id="6" name="Slide Number Placeholder 5">
            <a:extLst>
              <a:ext uri="{FF2B5EF4-FFF2-40B4-BE49-F238E27FC236}">
                <a16:creationId xmlns:a16="http://schemas.microsoft.com/office/drawing/2014/main" id="{95704A89-DFD6-CE4D-8850-84D36A0394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408968025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8.png"/><Relationship Id="rId5" Type="http://schemas.openxmlformats.org/officeDocument/2006/relationships/image" Target="../media/image16.png"/><Relationship Id="rId10"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8.jpe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23.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24.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6.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19.png"/><Relationship Id="rId5" Type="http://schemas.openxmlformats.org/officeDocument/2006/relationships/image" Target="../media/image12.png"/><Relationship Id="rId10" Type="http://schemas.openxmlformats.org/officeDocument/2006/relationships/image" Target="../media/image25.png"/><Relationship Id="rId4" Type="http://schemas.openxmlformats.org/officeDocument/2006/relationships/image" Target="../media/image16.png"/><Relationship Id="rId9"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1.png"/><Relationship Id="rId7"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19.png"/><Relationship Id="rId4" Type="http://schemas.openxmlformats.org/officeDocument/2006/relationships/image" Target="../media/image32.png"/><Relationship Id="rId9"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0.png"/><Relationship Id="rId7" Type="http://schemas.openxmlformats.org/officeDocument/2006/relationships/image" Target="../media/image1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8.jpeg"/><Relationship Id="rId4" Type="http://schemas.openxmlformats.org/officeDocument/2006/relationships/image" Target="../media/image11.png"/><Relationship Id="rId9"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4.png"/><Relationship Id="rId7"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1.png"/><Relationship Id="rId10"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6.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2D70CABD-AA39-2141-8201-0B41BFBAAAF4}"/>
              </a:ext>
            </a:extLst>
          </p:cNvPr>
          <p:cNvSpPr txBox="1"/>
          <p:nvPr/>
        </p:nvSpPr>
        <p:spPr>
          <a:xfrm>
            <a:off x="3111661" y="4358609"/>
            <a:ext cx="5968676" cy="635000"/>
          </a:xfrm>
          <a:prstGeom prst="rect">
            <a:avLst/>
          </a:prstGeom>
          <a:solidFill>
            <a:schemeClr val="bg1">
              <a:alpha val="50000"/>
            </a:schemeClr>
          </a:solidFill>
          <a:ln>
            <a:noFill/>
          </a:ln>
        </p:spPr>
        <p:txBody>
          <a:bodyPr wrap="square" rtlCol="0" anchor="ctr">
            <a:noAutofit/>
          </a:bodyPr>
          <a:lstStyle/>
          <a:p>
            <a:pPr algn="ctr">
              <a:spcAft>
                <a:spcPts val="600"/>
              </a:spcAft>
            </a:pPr>
            <a:r>
              <a:rPr lang="en-US" sz="2800" b="1" dirty="0">
                <a:latin typeface="Arial" panose="020B0604020202020204" pitchFamily="34" charset="0"/>
                <a:cs typeface="Arial" panose="020B0604020202020204" pitchFamily="34" charset="0"/>
              </a:rPr>
              <a:t>KAUSHIK LAKSHMINARASIMHAN</a:t>
            </a:r>
          </a:p>
          <a:p>
            <a:pPr algn="ctr">
              <a:spcAft>
                <a:spcPts val="600"/>
              </a:spcAft>
            </a:pPr>
            <a:r>
              <a:rPr lang="en-US" sz="2800" dirty="0">
                <a:latin typeface="Arial" panose="020B0604020202020204" pitchFamily="34" charset="0"/>
                <a:cs typeface="Arial" panose="020B0604020202020204" pitchFamily="34" charset="0"/>
              </a:rPr>
              <a:t>Columbia University</a:t>
            </a:r>
          </a:p>
        </p:txBody>
      </p:sp>
      <p:sp>
        <p:nvSpPr>
          <p:cNvPr id="29" name="TextBox 28">
            <a:extLst>
              <a:ext uri="{FF2B5EF4-FFF2-40B4-BE49-F238E27FC236}">
                <a16:creationId xmlns:a16="http://schemas.microsoft.com/office/drawing/2014/main" id="{AD0FD5C2-7701-6249-B3F5-1E2ED076ADD1}"/>
              </a:ext>
            </a:extLst>
          </p:cNvPr>
          <p:cNvSpPr txBox="1"/>
          <p:nvPr/>
        </p:nvSpPr>
        <p:spPr>
          <a:xfrm>
            <a:off x="295154" y="1250066"/>
            <a:ext cx="11601691" cy="1446550"/>
          </a:xfrm>
          <a:prstGeom prst="rect">
            <a:avLst/>
          </a:prstGeom>
          <a:noFill/>
        </p:spPr>
        <p:txBody>
          <a:bodyPr wrap="square" rtlCol="0">
            <a:spAutoFit/>
          </a:bodyPr>
          <a:lstStyle/>
          <a:p>
            <a:pPr algn="ctr"/>
            <a:r>
              <a:rPr lang="en-US" sz="4400" cap="small" dirty="0">
                <a:latin typeface="Arial" panose="020B0604020202020204" pitchFamily="34" charset="0"/>
                <a:cs typeface="Arial" panose="020B0604020202020204" pitchFamily="34" charset="0"/>
              </a:rPr>
              <a:t>Beyond Task-Optimized Neural Models: Constraints From Embodied Cognition</a:t>
            </a:r>
          </a:p>
        </p:txBody>
      </p:sp>
    </p:spTree>
    <p:extLst>
      <p:ext uri="{BB962C8B-B14F-4D97-AF65-F5344CB8AC3E}">
        <p14:creationId xmlns:p14="http://schemas.microsoft.com/office/powerpoint/2010/main" val="746803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CBE565C6-218C-2147-A2EB-2DD0F74A4332}"/>
              </a:ext>
            </a:extLst>
          </p:cNvPr>
          <p:cNvGrpSpPr/>
          <p:nvPr/>
        </p:nvGrpSpPr>
        <p:grpSpPr>
          <a:xfrm>
            <a:off x="814445" y="1815735"/>
            <a:ext cx="3788163" cy="247235"/>
            <a:chOff x="3051115" y="5190472"/>
            <a:chExt cx="5392614" cy="351949"/>
          </a:xfrm>
        </p:grpSpPr>
        <p:sp>
          <p:nvSpPr>
            <p:cNvPr id="76" name="Rectangle 75">
              <a:extLst>
                <a:ext uri="{FF2B5EF4-FFF2-40B4-BE49-F238E27FC236}">
                  <a16:creationId xmlns:a16="http://schemas.microsoft.com/office/drawing/2014/main" id="{EB0DBA9A-C324-754B-AAB1-D5C23E89DD98}"/>
                </a:ext>
              </a:extLst>
            </p:cNvPr>
            <p:cNvSpPr/>
            <p:nvPr/>
          </p:nvSpPr>
          <p:spPr>
            <a:xfrm>
              <a:off x="3051115" y="5233340"/>
              <a:ext cx="1644120"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E6FBA7B8-0292-B845-84CE-3ADF437B6802}"/>
                </a:ext>
              </a:extLst>
            </p:cNvPr>
            <p:cNvSpPr/>
            <p:nvPr/>
          </p:nvSpPr>
          <p:spPr>
            <a:xfrm>
              <a:off x="6935960" y="5233340"/>
              <a:ext cx="1507769"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riangle 82">
              <a:extLst>
                <a:ext uri="{FF2B5EF4-FFF2-40B4-BE49-F238E27FC236}">
                  <a16:creationId xmlns:a16="http://schemas.microsoft.com/office/drawing/2014/main" id="{E24A3A6E-C3F1-D040-A5C4-FEBFD137E5BC}"/>
                </a:ext>
              </a:extLst>
            </p:cNvPr>
            <p:cNvSpPr/>
            <p:nvPr/>
          </p:nvSpPr>
          <p:spPr>
            <a:xfrm>
              <a:off x="4427653" y="5190472"/>
              <a:ext cx="775504" cy="351949"/>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1B08CD30-D06B-4243-9262-349AB053D3DE}"/>
              </a:ext>
            </a:extLst>
          </p:cNvPr>
          <p:cNvSpPr txBox="1"/>
          <p:nvPr/>
        </p:nvSpPr>
        <p:spPr>
          <a:xfrm>
            <a:off x="6814139" y="1689103"/>
            <a:ext cx="4563776"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Pick a task for the brain to solve</a:t>
            </a:r>
          </a:p>
        </p:txBody>
      </p:sp>
      <p:sp>
        <p:nvSpPr>
          <p:cNvPr id="96" name="TextBox 95">
            <a:extLst>
              <a:ext uri="{FF2B5EF4-FFF2-40B4-BE49-F238E27FC236}">
                <a16:creationId xmlns:a16="http://schemas.microsoft.com/office/drawing/2014/main" id="{757F8FAA-CF85-4341-BED3-0EC6E8749D3E}"/>
              </a:ext>
            </a:extLst>
          </p:cNvPr>
          <p:cNvSpPr txBox="1"/>
          <p:nvPr/>
        </p:nvSpPr>
        <p:spPr>
          <a:xfrm>
            <a:off x="6466508" y="1746096"/>
            <a:ext cx="31290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a:t>
            </a:r>
          </a:p>
        </p:txBody>
      </p:sp>
      <p:sp>
        <p:nvSpPr>
          <p:cNvPr id="97" name="Oval 96">
            <a:extLst>
              <a:ext uri="{FF2B5EF4-FFF2-40B4-BE49-F238E27FC236}">
                <a16:creationId xmlns:a16="http://schemas.microsoft.com/office/drawing/2014/main" id="{2CB46CDE-C028-8E40-B8E4-EE972A1AEEE8}"/>
              </a:ext>
            </a:extLst>
          </p:cNvPr>
          <p:cNvSpPr/>
          <p:nvPr/>
        </p:nvSpPr>
        <p:spPr>
          <a:xfrm>
            <a:off x="6450619" y="1770744"/>
            <a:ext cx="344684" cy="34468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riangle 100">
            <a:extLst>
              <a:ext uri="{FF2B5EF4-FFF2-40B4-BE49-F238E27FC236}">
                <a16:creationId xmlns:a16="http://schemas.microsoft.com/office/drawing/2014/main" id="{4C55B804-FDC1-2E42-B3E9-C039DB49ABF4}"/>
              </a:ext>
            </a:extLst>
          </p:cNvPr>
          <p:cNvSpPr/>
          <p:nvPr/>
        </p:nvSpPr>
        <p:spPr>
          <a:xfrm>
            <a:off x="4441823" y="1790163"/>
            <a:ext cx="544770" cy="247234"/>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E3A50367-1A58-334B-A7C4-B30B54600024}"/>
              </a:ext>
            </a:extLst>
          </p:cNvPr>
          <p:cNvSpPr txBox="1"/>
          <p:nvPr/>
        </p:nvSpPr>
        <p:spPr>
          <a:xfrm>
            <a:off x="6779414" y="2851753"/>
            <a:ext cx="5049909"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Build a model that solves same task</a:t>
            </a:r>
          </a:p>
        </p:txBody>
      </p:sp>
      <p:sp>
        <p:nvSpPr>
          <p:cNvPr id="103" name="TextBox 102">
            <a:extLst>
              <a:ext uri="{FF2B5EF4-FFF2-40B4-BE49-F238E27FC236}">
                <a16:creationId xmlns:a16="http://schemas.microsoft.com/office/drawing/2014/main" id="{417D0647-1596-6E4B-91A5-B69A6D3108F8}"/>
              </a:ext>
            </a:extLst>
          </p:cNvPr>
          <p:cNvSpPr txBox="1"/>
          <p:nvPr/>
        </p:nvSpPr>
        <p:spPr>
          <a:xfrm>
            <a:off x="6466508" y="2908746"/>
            <a:ext cx="31290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2</a:t>
            </a:r>
          </a:p>
        </p:txBody>
      </p:sp>
      <p:sp>
        <p:nvSpPr>
          <p:cNvPr id="104" name="Oval 103">
            <a:extLst>
              <a:ext uri="{FF2B5EF4-FFF2-40B4-BE49-F238E27FC236}">
                <a16:creationId xmlns:a16="http://schemas.microsoft.com/office/drawing/2014/main" id="{C1B70396-6CBE-FE4E-AC50-1DF32F09F8ED}"/>
              </a:ext>
            </a:extLst>
          </p:cNvPr>
          <p:cNvSpPr/>
          <p:nvPr/>
        </p:nvSpPr>
        <p:spPr>
          <a:xfrm>
            <a:off x="6450619" y="2933400"/>
            <a:ext cx="344684" cy="34468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E2080864-9D0E-8046-A06B-7A82BC3B33E7}"/>
              </a:ext>
            </a:extLst>
          </p:cNvPr>
          <p:cNvGrpSpPr/>
          <p:nvPr/>
        </p:nvGrpSpPr>
        <p:grpSpPr>
          <a:xfrm>
            <a:off x="814445" y="5114552"/>
            <a:ext cx="3788163" cy="247235"/>
            <a:chOff x="3051115" y="5190472"/>
            <a:chExt cx="5392614" cy="351949"/>
          </a:xfrm>
        </p:grpSpPr>
        <p:sp>
          <p:nvSpPr>
            <p:cNvPr id="107" name="Rectangle 106">
              <a:extLst>
                <a:ext uri="{FF2B5EF4-FFF2-40B4-BE49-F238E27FC236}">
                  <a16:creationId xmlns:a16="http://schemas.microsoft.com/office/drawing/2014/main" id="{00F1B72C-12AD-2C43-9B32-7AB1D68A9B27}"/>
                </a:ext>
              </a:extLst>
            </p:cNvPr>
            <p:cNvSpPr/>
            <p:nvPr/>
          </p:nvSpPr>
          <p:spPr>
            <a:xfrm>
              <a:off x="3051115" y="5233340"/>
              <a:ext cx="1644120"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108D2F8D-0713-4544-909D-C595B12D322D}"/>
                </a:ext>
              </a:extLst>
            </p:cNvPr>
            <p:cNvSpPr/>
            <p:nvPr/>
          </p:nvSpPr>
          <p:spPr>
            <a:xfrm>
              <a:off x="6935960" y="5233340"/>
              <a:ext cx="1507769"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Triangle 109">
              <a:extLst>
                <a:ext uri="{FF2B5EF4-FFF2-40B4-BE49-F238E27FC236}">
                  <a16:creationId xmlns:a16="http://schemas.microsoft.com/office/drawing/2014/main" id="{77902405-E469-D24B-B819-7797DCB380B0}"/>
                </a:ext>
              </a:extLst>
            </p:cNvPr>
            <p:cNvSpPr/>
            <p:nvPr/>
          </p:nvSpPr>
          <p:spPr>
            <a:xfrm>
              <a:off x="4427653" y="5190472"/>
              <a:ext cx="775504" cy="351949"/>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Triangle 112">
            <a:extLst>
              <a:ext uri="{FF2B5EF4-FFF2-40B4-BE49-F238E27FC236}">
                <a16:creationId xmlns:a16="http://schemas.microsoft.com/office/drawing/2014/main" id="{F21A1F52-7D66-0F42-A6E7-A1D208848456}"/>
              </a:ext>
            </a:extLst>
          </p:cNvPr>
          <p:cNvSpPr/>
          <p:nvPr/>
        </p:nvSpPr>
        <p:spPr>
          <a:xfrm>
            <a:off x="4441823" y="5088980"/>
            <a:ext cx="544770" cy="247234"/>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7460D053-3FE1-CC44-B91C-9B0ECFF6860D}"/>
              </a:ext>
            </a:extLst>
          </p:cNvPr>
          <p:cNvSpPr txBox="1"/>
          <p:nvPr/>
        </p:nvSpPr>
        <p:spPr>
          <a:xfrm>
            <a:off x="6795303" y="4032983"/>
            <a:ext cx="4883553"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Compare internal representations</a:t>
            </a:r>
          </a:p>
        </p:txBody>
      </p:sp>
      <p:sp>
        <p:nvSpPr>
          <p:cNvPr id="122" name="TextBox 121">
            <a:extLst>
              <a:ext uri="{FF2B5EF4-FFF2-40B4-BE49-F238E27FC236}">
                <a16:creationId xmlns:a16="http://schemas.microsoft.com/office/drawing/2014/main" id="{3058425E-B426-2146-ABED-1CC5F8133BBB}"/>
              </a:ext>
            </a:extLst>
          </p:cNvPr>
          <p:cNvSpPr txBox="1"/>
          <p:nvPr/>
        </p:nvSpPr>
        <p:spPr>
          <a:xfrm>
            <a:off x="6482397" y="4089976"/>
            <a:ext cx="31290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3</a:t>
            </a:r>
          </a:p>
        </p:txBody>
      </p:sp>
      <p:sp>
        <p:nvSpPr>
          <p:cNvPr id="123" name="Oval 122">
            <a:extLst>
              <a:ext uri="{FF2B5EF4-FFF2-40B4-BE49-F238E27FC236}">
                <a16:creationId xmlns:a16="http://schemas.microsoft.com/office/drawing/2014/main" id="{A86FB981-A24B-E74C-B263-939209FA6ACC}"/>
              </a:ext>
            </a:extLst>
          </p:cNvPr>
          <p:cNvSpPr/>
          <p:nvPr/>
        </p:nvSpPr>
        <p:spPr>
          <a:xfrm>
            <a:off x="6466508" y="4114624"/>
            <a:ext cx="344684" cy="34468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FD9D4F48-87A5-2F49-A55E-9F39230681FC}"/>
              </a:ext>
            </a:extLst>
          </p:cNvPr>
          <p:cNvCxnSpPr>
            <a:cxnSpLocks/>
          </p:cNvCxnSpPr>
          <p:nvPr/>
        </p:nvCxnSpPr>
        <p:spPr>
          <a:xfrm>
            <a:off x="2866663" y="2851753"/>
            <a:ext cx="0" cy="1442455"/>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76A21C9-6B0E-954A-8A39-28E6129E5660}"/>
              </a:ext>
            </a:extLst>
          </p:cNvPr>
          <p:cNvSpPr txBox="1"/>
          <p:nvPr/>
        </p:nvSpPr>
        <p:spPr>
          <a:xfrm>
            <a:off x="3195457" y="3334171"/>
            <a:ext cx="2049619"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Correlated ?</a:t>
            </a:r>
          </a:p>
        </p:txBody>
      </p:sp>
      <p:sp>
        <p:nvSpPr>
          <p:cNvPr id="30" name="TextBox 29">
            <a:extLst>
              <a:ext uri="{FF2B5EF4-FFF2-40B4-BE49-F238E27FC236}">
                <a16:creationId xmlns:a16="http://schemas.microsoft.com/office/drawing/2014/main" id="{445CE565-3901-5C49-8984-7051B6BCEE15}"/>
              </a:ext>
            </a:extLst>
          </p:cNvPr>
          <p:cNvSpPr txBox="1"/>
          <p:nvPr/>
        </p:nvSpPr>
        <p:spPr>
          <a:xfrm>
            <a:off x="5884974" y="5020480"/>
            <a:ext cx="6064560" cy="1569660"/>
          </a:xfrm>
          <a:prstGeom prst="rect">
            <a:avLst/>
          </a:prstGeom>
          <a:noFill/>
        </p:spPr>
        <p:txBody>
          <a:bodyPr wrap="square">
            <a:spAutoFit/>
          </a:bodyPr>
          <a:lstStyle/>
          <a:p>
            <a:r>
              <a:rPr lang="en-US" sz="2800" b="1" i="0" dirty="0">
                <a:effectLst/>
                <a:latin typeface="Arial" panose="020B0604020202020204" pitchFamily="34" charset="0"/>
                <a:cs typeface="Arial" panose="020B0604020202020204" pitchFamily="34" charset="0"/>
              </a:rPr>
              <a:t>“Ask not What’s Inside your Head, but What your Head is Inside of ”</a:t>
            </a:r>
          </a:p>
          <a:p>
            <a:pPr algn="r"/>
            <a:endParaRPr lang="en-US" sz="2000" dirty="0">
              <a:latin typeface="Arial" panose="020B0604020202020204" pitchFamily="34" charset="0"/>
              <a:cs typeface="Arial" panose="020B0604020202020204" pitchFamily="34" charset="0"/>
            </a:endParaRPr>
          </a:p>
          <a:p>
            <a:pPr algn="r"/>
            <a:r>
              <a:rPr lang="en-US" sz="2000" dirty="0">
                <a:latin typeface="Arial" panose="020B0604020202020204" pitchFamily="34" charset="0"/>
                <a:cs typeface="Arial" panose="020B0604020202020204" pitchFamily="34" charset="0"/>
              </a:rPr>
              <a:t>William Mace, 1977</a:t>
            </a:r>
            <a:endParaRPr lang="en-US" sz="2800" dirty="0">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43606214-B688-9B44-ACD7-FEEFE0FCC55D}"/>
              </a:ext>
            </a:extLst>
          </p:cNvPr>
          <p:cNvCxnSpPr/>
          <p:nvPr/>
        </p:nvCxnSpPr>
        <p:spPr>
          <a:xfrm flipH="1">
            <a:off x="8831482" y="6377651"/>
            <a:ext cx="439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8A30057-BAF1-A04F-8EB3-6962E879E845}"/>
              </a:ext>
            </a:extLst>
          </p:cNvPr>
          <p:cNvSpPr txBox="1"/>
          <p:nvPr/>
        </p:nvSpPr>
        <p:spPr>
          <a:xfrm>
            <a:off x="3737317" y="5332327"/>
            <a:ext cx="1507768" cy="461665"/>
          </a:xfrm>
          <a:prstGeom prst="rect">
            <a:avLst/>
          </a:prstGeom>
          <a:noFill/>
        </p:spPr>
        <p:txBody>
          <a:bodyPr wrap="square" rtlCol="0">
            <a:spAutoFit/>
          </a:bodyPr>
          <a:lstStyle/>
          <a:p>
            <a:r>
              <a:rPr lang="en-US" sz="2400" dirty="0"/>
              <a:t>Act</a:t>
            </a:r>
            <a:endParaRPr lang="en-US" sz="2400" b="1" dirty="0"/>
          </a:p>
        </p:txBody>
      </p:sp>
      <p:sp>
        <p:nvSpPr>
          <p:cNvPr id="39" name="TextBox 38">
            <a:extLst>
              <a:ext uri="{FF2B5EF4-FFF2-40B4-BE49-F238E27FC236}">
                <a16:creationId xmlns:a16="http://schemas.microsoft.com/office/drawing/2014/main" id="{6F5B0800-CBC0-634E-8354-703D07084354}"/>
              </a:ext>
            </a:extLst>
          </p:cNvPr>
          <p:cNvSpPr txBox="1"/>
          <p:nvPr/>
        </p:nvSpPr>
        <p:spPr>
          <a:xfrm>
            <a:off x="702131" y="5346141"/>
            <a:ext cx="1293855" cy="461665"/>
          </a:xfrm>
          <a:prstGeom prst="rect">
            <a:avLst/>
          </a:prstGeom>
          <a:noFill/>
        </p:spPr>
        <p:txBody>
          <a:bodyPr wrap="square" rtlCol="0">
            <a:spAutoFit/>
          </a:bodyPr>
          <a:lstStyle/>
          <a:p>
            <a:r>
              <a:rPr lang="en-US" sz="2400" dirty="0"/>
              <a:t>Observe</a:t>
            </a:r>
            <a:endParaRPr lang="en-US" sz="2400" b="1" dirty="0"/>
          </a:p>
        </p:txBody>
      </p:sp>
      <p:sp>
        <p:nvSpPr>
          <p:cNvPr id="40" name="TextBox 39">
            <a:extLst>
              <a:ext uri="{FF2B5EF4-FFF2-40B4-BE49-F238E27FC236}">
                <a16:creationId xmlns:a16="http://schemas.microsoft.com/office/drawing/2014/main" id="{4263350D-D737-C64A-9C4B-C30761B2D31F}"/>
              </a:ext>
            </a:extLst>
          </p:cNvPr>
          <p:cNvSpPr txBox="1"/>
          <p:nvPr/>
        </p:nvSpPr>
        <p:spPr>
          <a:xfrm>
            <a:off x="3737317" y="2022531"/>
            <a:ext cx="1507768" cy="461665"/>
          </a:xfrm>
          <a:prstGeom prst="rect">
            <a:avLst/>
          </a:prstGeom>
          <a:noFill/>
        </p:spPr>
        <p:txBody>
          <a:bodyPr wrap="square" rtlCol="0">
            <a:spAutoFit/>
          </a:bodyPr>
          <a:lstStyle/>
          <a:p>
            <a:r>
              <a:rPr lang="en-US" sz="2400" dirty="0"/>
              <a:t>Act</a:t>
            </a:r>
            <a:endParaRPr lang="en-US" sz="2400" b="1" dirty="0"/>
          </a:p>
        </p:txBody>
      </p:sp>
      <p:sp>
        <p:nvSpPr>
          <p:cNvPr id="41" name="TextBox 40">
            <a:extLst>
              <a:ext uri="{FF2B5EF4-FFF2-40B4-BE49-F238E27FC236}">
                <a16:creationId xmlns:a16="http://schemas.microsoft.com/office/drawing/2014/main" id="{38B7B923-6A18-554D-A9A4-75433C7D52D3}"/>
              </a:ext>
            </a:extLst>
          </p:cNvPr>
          <p:cNvSpPr txBox="1"/>
          <p:nvPr/>
        </p:nvSpPr>
        <p:spPr>
          <a:xfrm>
            <a:off x="702131" y="2036345"/>
            <a:ext cx="1293855" cy="461665"/>
          </a:xfrm>
          <a:prstGeom prst="rect">
            <a:avLst/>
          </a:prstGeom>
          <a:noFill/>
        </p:spPr>
        <p:txBody>
          <a:bodyPr wrap="square" rtlCol="0">
            <a:spAutoFit/>
          </a:bodyPr>
          <a:lstStyle/>
          <a:p>
            <a:r>
              <a:rPr lang="en-US" sz="2400" dirty="0"/>
              <a:t>Observe</a:t>
            </a:r>
            <a:endParaRPr lang="en-US" sz="2400" b="1" dirty="0"/>
          </a:p>
        </p:txBody>
      </p:sp>
      <p:sp>
        <p:nvSpPr>
          <p:cNvPr id="42" name="Rectangle 41">
            <a:extLst>
              <a:ext uri="{FF2B5EF4-FFF2-40B4-BE49-F238E27FC236}">
                <a16:creationId xmlns:a16="http://schemas.microsoft.com/office/drawing/2014/main" id="{EA839BF0-6E18-BF4D-A15D-92FA2F0AF2BB}"/>
              </a:ext>
            </a:extLst>
          </p:cNvPr>
          <p:cNvSpPr/>
          <p:nvPr/>
        </p:nvSpPr>
        <p:spPr>
          <a:xfrm>
            <a:off x="2189883" y="1590042"/>
            <a:ext cx="1353558" cy="7045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2DF0E614-F827-A642-9C49-C46CE85F01E2}"/>
              </a:ext>
            </a:extLst>
          </p:cNvPr>
          <p:cNvSpPr txBox="1"/>
          <p:nvPr/>
        </p:nvSpPr>
        <p:spPr>
          <a:xfrm>
            <a:off x="2377852" y="1711553"/>
            <a:ext cx="996758" cy="461665"/>
          </a:xfrm>
          <a:prstGeom prst="rect">
            <a:avLst/>
          </a:prstGeom>
          <a:noFill/>
        </p:spPr>
        <p:txBody>
          <a:bodyPr wrap="square" rtlCol="0">
            <a:spAutoFit/>
          </a:bodyPr>
          <a:lstStyle/>
          <a:p>
            <a:r>
              <a:rPr lang="en-US" sz="2400" b="1" dirty="0"/>
              <a:t>BRAIN</a:t>
            </a:r>
            <a:endParaRPr lang="en-US" b="1" dirty="0"/>
          </a:p>
        </p:txBody>
      </p:sp>
      <p:sp>
        <p:nvSpPr>
          <p:cNvPr id="44" name="Rectangle 43">
            <a:extLst>
              <a:ext uri="{FF2B5EF4-FFF2-40B4-BE49-F238E27FC236}">
                <a16:creationId xmlns:a16="http://schemas.microsoft.com/office/drawing/2014/main" id="{BFA7BDCE-89F0-F54D-9BBF-A78A5BFB4D17}"/>
              </a:ext>
            </a:extLst>
          </p:cNvPr>
          <p:cNvSpPr/>
          <p:nvPr/>
        </p:nvSpPr>
        <p:spPr>
          <a:xfrm>
            <a:off x="2189883" y="4888859"/>
            <a:ext cx="1353558" cy="7045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949AB41-6B22-B542-B39A-87D69667EA8A}"/>
              </a:ext>
            </a:extLst>
          </p:cNvPr>
          <p:cNvSpPr txBox="1"/>
          <p:nvPr/>
        </p:nvSpPr>
        <p:spPr>
          <a:xfrm>
            <a:off x="2303045" y="5010370"/>
            <a:ext cx="1143628" cy="461665"/>
          </a:xfrm>
          <a:prstGeom prst="rect">
            <a:avLst/>
          </a:prstGeom>
          <a:noFill/>
        </p:spPr>
        <p:txBody>
          <a:bodyPr wrap="square" rtlCol="0">
            <a:spAutoFit/>
          </a:bodyPr>
          <a:lstStyle/>
          <a:p>
            <a:r>
              <a:rPr lang="en-US" sz="2400" b="1" dirty="0"/>
              <a:t>MODEL</a:t>
            </a:r>
            <a:endParaRPr lang="en-US" b="1" dirty="0"/>
          </a:p>
        </p:txBody>
      </p:sp>
      <p:grpSp>
        <p:nvGrpSpPr>
          <p:cNvPr id="35" name="Group 34">
            <a:extLst>
              <a:ext uri="{FF2B5EF4-FFF2-40B4-BE49-F238E27FC236}">
                <a16:creationId xmlns:a16="http://schemas.microsoft.com/office/drawing/2014/main" id="{38DDB1DF-D5D8-6140-8B2E-E03678ED456E}"/>
              </a:ext>
            </a:extLst>
          </p:cNvPr>
          <p:cNvGrpSpPr/>
          <p:nvPr/>
        </p:nvGrpSpPr>
        <p:grpSpPr>
          <a:xfrm>
            <a:off x="976131" y="1133509"/>
            <a:ext cx="3818816" cy="2641239"/>
            <a:chOff x="3254410" y="1782501"/>
            <a:chExt cx="5436250" cy="3759920"/>
          </a:xfrm>
        </p:grpSpPr>
        <p:sp>
          <p:nvSpPr>
            <p:cNvPr id="36" name="Rectangle 35">
              <a:extLst>
                <a:ext uri="{FF2B5EF4-FFF2-40B4-BE49-F238E27FC236}">
                  <a16:creationId xmlns:a16="http://schemas.microsoft.com/office/drawing/2014/main" id="{148E0C28-1B1A-764A-B432-ADDA45DC8621}"/>
                </a:ext>
              </a:extLst>
            </p:cNvPr>
            <p:cNvSpPr/>
            <p:nvPr/>
          </p:nvSpPr>
          <p:spPr>
            <a:xfrm>
              <a:off x="5009112" y="1782501"/>
              <a:ext cx="1926849" cy="100290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C8FF6BA-DF3A-DD48-9AB3-F9263F4CDE3F}"/>
                </a:ext>
              </a:extLst>
            </p:cNvPr>
            <p:cNvSpPr/>
            <p:nvPr/>
          </p:nvSpPr>
          <p:spPr>
            <a:xfrm>
              <a:off x="3501342" y="2141317"/>
              <a:ext cx="1507769"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B1F57D1C-006D-A948-903B-74E036A14F4C}"/>
                </a:ext>
              </a:extLst>
            </p:cNvPr>
            <p:cNvSpPr/>
            <p:nvPr/>
          </p:nvSpPr>
          <p:spPr>
            <a:xfrm>
              <a:off x="3501343" y="5233340"/>
              <a:ext cx="1193892"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8B09E7B2-D484-B549-BA63-9529D0A863A5}"/>
                </a:ext>
              </a:extLst>
            </p:cNvPr>
            <p:cNvSpPr/>
            <p:nvPr/>
          </p:nvSpPr>
          <p:spPr>
            <a:xfrm>
              <a:off x="3254410" y="2141316"/>
              <a:ext cx="246931" cy="33582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06B8FB47-BA57-3444-A4AD-99AAB01024A9}"/>
                </a:ext>
              </a:extLst>
            </p:cNvPr>
            <p:cNvSpPr/>
            <p:nvPr/>
          </p:nvSpPr>
          <p:spPr>
            <a:xfrm>
              <a:off x="7248307" y="2141317"/>
              <a:ext cx="1195422" cy="2662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94B99D7-4C06-084D-BBED-9D55613C5753}"/>
                </a:ext>
              </a:extLst>
            </p:cNvPr>
            <p:cNvSpPr/>
            <p:nvPr/>
          </p:nvSpPr>
          <p:spPr>
            <a:xfrm>
              <a:off x="6935960" y="5233340"/>
              <a:ext cx="1507769"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BEB590AD-6B2F-C74C-89FD-9881C31BE7FD}"/>
                </a:ext>
              </a:extLst>
            </p:cNvPr>
            <p:cNvSpPr/>
            <p:nvPr/>
          </p:nvSpPr>
          <p:spPr>
            <a:xfrm>
              <a:off x="8443729" y="2141317"/>
              <a:ext cx="246931" cy="3358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riangle 51">
              <a:extLst>
                <a:ext uri="{FF2B5EF4-FFF2-40B4-BE49-F238E27FC236}">
                  <a16:creationId xmlns:a16="http://schemas.microsoft.com/office/drawing/2014/main" id="{9D794FF3-B79E-8A42-B014-4CDBDA3BDA4B}"/>
                </a:ext>
              </a:extLst>
            </p:cNvPr>
            <p:cNvSpPr/>
            <p:nvPr/>
          </p:nvSpPr>
          <p:spPr>
            <a:xfrm>
              <a:off x="4427653" y="5190472"/>
              <a:ext cx="775504" cy="351949"/>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riangle 52">
              <a:extLst>
                <a:ext uri="{FF2B5EF4-FFF2-40B4-BE49-F238E27FC236}">
                  <a16:creationId xmlns:a16="http://schemas.microsoft.com/office/drawing/2014/main" id="{A3D5A789-D068-9542-AD14-BD7F1DF38EBB}"/>
                </a:ext>
              </a:extLst>
            </p:cNvPr>
            <p:cNvSpPr/>
            <p:nvPr/>
          </p:nvSpPr>
          <p:spPr>
            <a:xfrm>
              <a:off x="6740804" y="2091870"/>
              <a:ext cx="775504" cy="351949"/>
            </a:xfrm>
            <a:prstGeom prst="triangle">
              <a:avLst/>
            </a:prstGeom>
            <a:solidFill>
              <a:schemeClr val="tx1"/>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Box 53">
            <a:extLst>
              <a:ext uri="{FF2B5EF4-FFF2-40B4-BE49-F238E27FC236}">
                <a16:creationId xmlns:a16="http://schemas.microsoft.com/office/drawing/2014/main" id="{9BD83652-A994-D444-913D-DD5BE91F8386}"/>
              </a:ext>
            </a:extLst>
          </p:cNvPr>
          <p:cNvSpPr txBox="1"/>
          <p:nvPr/>
        </p:nvSpPr>
        <p:spPr>
          <a:xfrm>
            <a:off x="2318615" y="1254934"/>
            <a:ext cx="1243704" cy="461665"/>
          </a:xfrm>
          <a:prstGeom prst="rect">
            <a:avLst/>
          </a:prstGeom>
          <a:noFill/>
        </p:spPr>
        <p:txBody>
          <a:bodyPr wrap="square" rtlCol="0">
            <a:spAutoFit/>
          </a:bodyPr>
          <a:lstStyle/>
          <a:p>
            <a:r>
              <a:rPr lang="en-US" sz="2400" b="1" dirty="0"/>
              <a:t>WORLD</a:t>
            </a:r>
            <a:endParaRPr lang="en-US" b="1" dirty="0"/>
          </a:p>
        </p:txBody>
      </p:sp>
      <p:sp>
        <p:nvSpPr>
          <p:cNvPr id="55" name="TextBox 54">
            <a:extLst>
              <a:ext uri="{FF2B5EF4-FFF2-40B4-BE49-F238E27FC236}">
                <a16:creationId xmlns:a16="http://schemas.microsoft.com/office/drawing/2014/main" id="{AA050A3A-F3AB-BD46-9211-7B136B298DFE}"/>
              </a:ext>
            </a:extLst>
          </p:cNvPr>
          <p:cNvSpPr txBox="1"/>
          <p:nvPr/>
        </p:nvSpPr>
        <p:spPr>
          <a:xfrm>
            <a:off x="2438219" y="1797680"/>
            <a:ext cx="1222027" cy="461665"/>
          </a:xfrm>
          <a:prstGeom prst="rect">
            <a:avLst/>
          </a:prstGeom>
          <a:noFill/>
        </p:spPr>
        <p:txBody>
          <a:bodyPr wrap="square" rtlCol="0">
            <a:spAutoFit/>
          </a:bodyPr>
          <a:lstStyle/>
          <a:p>
            <a:r>
              <a:rPr lang="en-US" sz="2400" dirty="0"/>
              <a:t>State</a:t>
            </a:r>
            <a:endParaRPr lang="en-US" sz="2400" b="1" dirty="0"/>
          </a:p>
        </p:txBody>
      </p:sp>
      <p:sp>
        <p:nvSpPr>
          <p:cNvPr id="56" name="TextBox 55">
            <a:extLst>
              <a:ext uri="{FF2B5EF4-FFF2-40B4-BE49-F238E27FC236}">
                <a16:creationId xmlns:a16="http://schemas.microsoft.com/office/drawing/2014/main" id="{C3545B80-482E-AA44-AEDD-0D8D056FA236}"/>
              </a:ext>
            </a:extLst>
          </p:cNvPr>
          <p:cNvSpPr txBox="1"/>
          <p:nvPr/>
        </p:nvSpPr>
        <p:spPr>
          <a:xfrm>
            <a:off x="2396065" y="4024388"/>
            <a:ext cx="1222027" cy="461665"/>
          </a:xfrm>
          <a:prstGeom prst="rect">
            <a:avLst/>
          </a:prstGeom>
          <a:noFill/>
        </p:spPr>
        <p:txBody>
          <a:bodyPr wrap="square" rtlCol="0">
            <a:spAutoFit/>
          </a:bodyPr>
          <a:lstStyle/>
          <a:p>
            <a:r>
              <a:rPr lang="en-US" sz="2400" dirty="0"/>
              <a:t>Belief</a:t>
            </a:r>
            <a:endParaRPr lang="en-US" sz="2400" b="1" dirty="0"/>
          </a:p>
        </p:txBody>
      </p:sp>
      <p:sp>
        <p:nvSpPr>
          <p:cNvPr id="5" name="TextBox 4">
            <a:extLst>
              <a:ext uri="{FF2B5EF4-FFF2-40B4-BE49-F238E27FC236}">
                <a16:creationId xmlns:a16="http://schemas.microsoft.com/office/drawing/2014/main" id="{A1460916-D76A-AE4F-8840-029E2DF51C58}"/>
              </a:ext>
            </a:extLst>
          </p:cNvPr>
          <p:cNvSpPr txBox="1"/>
          <p:nvPr/>
        </p:nvSpPr>
        <p:spPr>
          <a:xfrm>
            <a:off x="6538054" y="5456913"/>
            <a:ext cx="4897495" cy="523220"/>
          </a:xfrm>
          <a:prstGeom prst="rect">
            <a:avLst/>
          </a:prstGeom>
          <a:noFill/>
        </p:spPr>
        <p:txBody>
          <a:bodyPr wrap="none" rtlCol="0">
            <a:spAutoFit/>
          </a:bodyPr>
          <a:lstStyle/>
          <a:p>
            <a:r>
              <a:rPr lang="en-US" sz="2800" b="1" dirty="0">
                <a:solidFill>
                  <a:srgbClr val="00B050"/>
                </a:solidFill>
                <a:latin typeface="Arial" panose="020B0604020202020204" pitchFamily="34" charset="0"/>
                <a:cs typeface="Arial" panose="020B0604020202020204" pitchFamily="34" charset="0"/>
              </a:rPr>
              <a:t>What your Head is Inside of</a:t>
            </a:r>
            <a:endParaRPr lang="en-US" sz="2800" dirty="0">
              <a:solidFill>
                <a:srgbClr val="00B050"/>
              </a:solidFill>
            </a:endParaRPr>
          </a:p>
        </p:txBody>
      </p:sp>
      <p:cxnSp>
        <p:nvCxnSpPr>
          <p:cNvPr id="7" name="Straight Connector 6">
            <a:extLst>
              <a:ext uri="{FF2B5EF4-FFF2-40B4-BE49-F238E27FC236}">
                <a16:creationId xmlns:a16="http://schemas.microsoft.com/office/drawing/2014/main" id="{B9F660FF-39DC-4341-8424-1CD364A9323C}"/>
              </a:ext>
            </a:extLst>
          </p:cNvPr>
          <p:cNvCxnSpPr/>
          <p:nvPr/>
        </p:nvCxnSpPr>
        <p:spPr>
          <a:xfrm>
            <a:off x="6096000" y="5316179"/>
            <a:ext cx="558285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221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0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13"/>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7"/>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par>
                                <p:cTn id="27" presetID="42" presetClass="path" presetSubtype="0" accel="50000" decel="50000" fill="hold" grpId="0" nodeType="withEffect">
                                  <p:stCondLst>
                                    <p:cond delay="0"/>
                                  </p:stCondLst>
                                  <p:childTnLst>
                                    <p:animMotion origin="layout" path="M 0 0 L 0 0.25 E" pathEditMode="relative" ptsTypes="">
                                      <p:cBhvr>
                                        <p:cTn id="28" dur="250" fill="hold"/>
                                        <p:tgtEl>
                                          <p:spTgt spid="41"/>
                                        </p:tgtEl>
                                        <p:attrNameLst>
                                          <p:attrName>ppt_x</p:attrName>
                                          <p:attrName>ppt_y</p:attrName>
                                        </p:attrNameLst>
                                      </p:cBhvr>
                                    </p:animMotion>
                                  </p:childTnLst>
                                </p:cTn>
                              </p:par>
                              <p:par>
                                <p:cTn id="29" presetID="42" presetClass="path" presetSubtype="0" accel="50000" decel="50000" fill="hold" grpId="0" nodeType="withEffect">
                                  <p:stCondLst>
                                    <p:cond delay="0"/>
                                  </p:stCondLst>
                                  <p:childTnLst>
                                    <p:animMotion origin="layout" path="M 0 0 L 0 0.25 E" pathEditMode="relative" ptsTypes="">
                                      <p:cBhvr>
                                        <p:cTn id="30" dur="250" fill="hold"/>
                                        <p:tgtEl>
                                          <p:spTgt spid="40"/>
                                        </p:tgtEl>
                                        <p:attrNameLst>
                                          <p:attrName>ppt_x</p:attrName>
                                          <p:attrName>ppt_y</p:attrName>
                                        </p:attrNameLst>
                                      </p:cBhvr>
                                    </p:animMotion>
                                  </p:childTnLst>
                                </p:cTn>
                              </p:par>
                              <p:par>
                                <p:cTn id="31" presetID="42" presetClass="path" presetSubtype="0" accel="50000" decel="50000" fill="hold" grpId="0" nodeType="withEffect">
                                  <p:stCondLst>
                                    <p:cond delay="0"/>
                                  </p:stCondLst>
                                  <p:childTnLst>
                                    <p:animMotion origin="layout" path="M 0 0 L 0 0.25 E" pathEditMode="relative" ptsTypes="">
                                      <p:cBhvr>
                                        <p:cTn id="32" dur="250" fill="hold"/>
                                        <p:tgtEl>
                                          <p:spTgt spid="101"/>
                                        </p:tgtEl>
                                        <p:attrNameLst>
                                          <p:attrName>ppt_x</p:attrName>
                                          <p:attrName>ppt_y</p:attrName>
                                        </p:attrNameLst>
                                      </p:cBhvr>
                                    </p:animMotion>
                                  </p:childTnLst>
                                </p:cTn>
                              </p:par>
                              <p:par>
                                <p:cTn id="33" presetID="42" presetClass="path" presetSubtype="0" accel="50000" decel="50000" fill="hold" grpId="0" nodeType="withEffect">
                                  <p:stCondLst>
                                    <p:cond delay="0"/>
                                  </p:stCondLst>
                                  <p:childTnLst>
                                    <p:animMotion origin="layout" path="M 0 0 L 0 0.25 E" pathEditMode="relative" ptsTypes="">
                                      <p:cBhvr>
                                        <p:cTn id="34" dur="250" fill="hold"/>
                                        <p:tgtEl>
                                          <p:spTgt spid="42"/>
                                        </p:tgtEl>
                                        <p:attrNameLst>
                                          <p:attrName>ppt_x</p:attrName>
                                          <p:attrName>ppt_y</p:attrName>
                                        </p:attrNameLst>
                                      </p:cBhvr>
                                    </p:animMotion>
                                  </p:childTnLst>
                                </p:cTn>
                              </p:par>
                              <p:par>
                                <p:cTn id="35" presetID="42" presetClass="path" presetSubtype="0" accel="50000" decel="50000" fill="hold" grpId="0" nodeType="withEffect">
                                  <p:stCondLst>
                                    <p:cond delay="0"/>
                                  </p:stCondLst>
                                  <p:childTnLst>
                                    <p:animMotion origin="layout" path="M 0 0 L 0 0.25 E" pathEditMode="relative" ptsTypes="">
                                      <p:cBhvr>
                                        <p:cTn id="36" dur="250" fill="hold"/>
                                        <p:tgtEl>
                                          <p:spTgt spid="43"/>
                                        </p:tgtEl>
                                        <p:attrNameLst>
                                          <p:attrName>ppt_x</p:attrName>
                                          <p:attrName>ppt_y</p:attrName>
                                        </p:attrNameLst>
                                      </p:cBhvr>
                                    </p:animMotion>
                                  </p:childTnLst>
                                </p:cTn>
                              </p:par>
                              <p:par>
                                <p:cTn id="37" presetID="42" presetClass="path" presetSubtype="0" accel="50000" decel="50000" fill="hold" nodeType="withEffect">
                                  <p:stCondLst>
                                    <p:cond delay="0"/>
                                  </p:stCondLst>
                                  <p:childTnLst>
                                    <p:animMotion origin="layout" path="M 0 0 L 0 0.25 E" pathEditMode="relative" ptsTypes="">
                                      <p:cBhvr>
                                        <p:cTn id="38" dur="250" fill="hold"/>
                                        <p:tgtEl>
                                          <p:spTgt spid="72"/>
                                        </p:tgtEl>
                                        <p:attrNameLst>
                                          <p:attrName>ppt_x</p:attrName>
                                          <p:attrName>ppt_y</p:attrName>
                                        </p:attrNameLst>
                                      </p:cBhvr>
                                    </p:animMotion>
                                  </p:childTnLst>
                                </p:cTn>
                              </p:par>
                            </p:childTnLst>
                          </p:cTn>
                        </p:par>
                        <p:par>
                          <p:cTn id="39" fill="hold">
                            <p:stCondLst>
                              <p:cond delay="250"/>
                            </p:stCondLst>
                            <p:childTnLst>
                              <p:par>
                                <p:cTn id="40" presetID="1" presetClass="entr" presetSubtype="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childTnLst>
                          </p:cTn>
                        </p:par>
                        <p:par>
                          <p:cTn id="42" fill="hold">
                            <p:stCondLst>
                              <p:cond delay="250"/>
                            </p:stCondLst>
                            <p:childTnLst>
                              <p:par>
                                <p:cTn id="43" presetID="1" presetClass="entr" presetSubtype="0" fill="hold" grpId="0" nodeType="after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par>
                          <p:cTn id="45" fill="hold">
                            <p:stCondLst>
                              <p:cond delay="250"/>
                            </p:stCondLst>
                            <p:childTnLst>
                              <p:par>
                                <p:cTn id="46" presetID="1" presetClass="entr" presetSubtype="0" fill="hold" grpId="0" nodeType="afterEffect">
                                  <p:stCondLst>
                                    <p:cond delay="0"/>
                                  </p:stCondLst>
                                  <p:childTnLst>
                                    <p:set>
                                      <p:cBhvr>
                                        <p:cTn id="47" dur="1" fill="hold">
                                          <p:stCondLst>
                                            <p:cond delay="0"/>
                                          </p:stCondLst>
                                        </p:cTn>
                                        <p:tgtEl>
                                          <p:spTgt spid="55"/>
                                        </p:tgtEl>
                                        <p:attrNameLst>
                                          <p:attrName>style.visibility</p:attrName>
                                        </p:attrNameLst>
                                      </p:cBhvr>
                                      <p:to>
                                        <p:strVal val="visible"/>
                                      </p:to>
                                    </p:set>
                                  </p:childTnLst>
                                </p:cTn>
                              </p:par>
                            </p:childTnLst>
                          </p:cTn>
                        </p:par>
                        <p:par>
                          <p:cTn id="48" fill="hold">
                            <p:stCondLst>
                              <p:cond delay="250"/>
                            </p:stCondLst>
                            <p:childTnLst>
                              <p:par>
                                <p:cTn id="49" presetID="1" presetClass="entr" presetSubtype="0" fill="hold" grpId="0" nodeType="after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childTnLst>
                          </p:cTn>
                        </p:par>
                        <p:par>
                          <p:cTn id="51" fill="hold">
                            <p:stCondLst>
                              <p:cond delay="250"/>
                            </p:stCondLst>
                            <p:childTnLst>
                              <p:par>
                                <p:cTn id="52" presetID="1" presetClass="exit" presetSubtype="0" fill="hold" grpId="1" nodeType="afterEffect">
                                  <p:stCondLst>
                                    <p:cond delay="0"/>
                                  </p:stCondLst>
                                  <p:childTnLst>
                                    <p:set>
                                      <p:cBhvr>
                                        <p:cTn id="53" dur="1" fill="hold">
                                          <p:stCondLst>
                                            <p:cond delay="0"/>
                                          </p:stCondLst>
                                        </p:cTn>
                                        <p:tgtEl>
                                          <p:spTgt spid="101"/>
                                        </p:tgtEl>
                                        <p:attrNameLst>
                                          <p:attrName>style.visibility</p:attrName>
                                        </p:attrNameLst>
                                      </p:cBhvr>
                                      <p:to>
                                        <p:strVal val="hidden"/>
                                      </p:to>
                                    </p:set>
                                  </p:childTnLst>
                                </p:cTn>
                              </p:par>
                            </p:childTnLst>
                          </p:cTn>
                        </p:par>
                        <p:par>
                          <p:cTn id="54" fill="hold">
                            <p:stCondLst>
                              <p:cond delay="250"/>
                            </p:stCondLst>
                            <p:childTnLst>
                              <p:par>
                                <p:cTn id="55" presetID="1" presetClass="exit" presetSubtype="0" fill="hold" nodeType="afterEffect">
                                  <p:stCondLst>
                                    <p:cond delay="0"/>
                                  </p:stCondLst>
                                  <p:childTnLst>
                                    <p:set>
                                      <p:cBhvr>
                                        <p:cTn id="56" dur="1" fill="hold">
                                          <p:stCondLst>
                                            <p:cond delay="0"/>
                                          </p:stCondLst>
                                        </p:cTn>
                                        <p:tgtEl>
                                          <p:spTgt spid="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13" grpId="0" animBg="1"/>
      <p:bldP spid="38" grpId="0"/>
      <p:bldP spid="34" grpId="0"/>
      <p:bldP spid="39" grpId="0"/>
      <p:bldP spid="40" grpId="0"/>
      <p:bldP spid="41" grpId="0"/>
      <p:bldP spid="42" grpId="0" animBg="1"/>
      <p:bldP spid="43" grpId="0"/>
      <p:bldP spid="44" grpId="0" animBg="1"/>
      <p:bldP spid="45" grpId="0"/>
      <p:bldP spid="54" grpId="0"/>
      <p:bldP spid="55" grpId="0"/>
      <p:bldP spid="56"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1B08CD30-D06B-4243-9262-349AB053D3DE}"/>
              </a:ext>
            </a:extLst>
          </p:cNvPr>
          <p:cNvSpPr txBox="1"/>
          <p:nvPr/>
        </p:nvSpPr>
        <p:spPr>
          <a:xfrm>
            <a:off x="6814139" y="1689103"/>
            <a:ext cx="4563776"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Pick a </a:t>
            </a:r>
            <a:r>
              <a:rPr lang="en-US" sz="2400" dirty="0">
                <a:solidFill>
                  <a:srgbClr val="00B050"/>
                </a:solidFill>
                <a:latin typeface="Arial" panose="020B0604020202020204" pitchFamily="34" charset="0"/>
                <a:cs typeface="Arial" panose="020B0604020202020204" pitchFamily="34" charset="0"/>
              </a:rPr>
              <a:t>naturalistic</a:t>
            </a:r>
            <a:r>
              <a:rPr lang="en-US" sz="2400" dirty="0">
                <a:latin typeface="Arial" panose="020B0604020202020204" pitchFamily="34" charset="0"/>
                <a:cs typeface="Arial" panose="020B0604020202020204" pitchFamily="34" charset="0"/>
              </a:rPr>
              <a:t> task for the brain to solve</a:t>
            </a:r>
          </a:p>
        </p:txBody>
      </p:sp>
      <p:sp>
        <p:nvSpPr>
          <p:cNvPr id="96" name="TextBox 95">
            <a:extLst>
              <a:ext uri="{FF2B5EF4-FFF2-40B4-BE49-F238E27FC236}">
                <a16:creationId xmlns:a16="http://schemas.microsoft.com/office/drawing/2014/main" id="{757F8FAA-CF85-4341-BED3-0EC6E8749D3E}"/>
              </a:ext>
            </a:extLst>
          </p:cNvPr>
          <p:cNvSpPr txBox="1"/>
          <p:nvPr/>
        </p:nvSpPr>
        <p:spPr>
          <a:xfrm>
            <a:off x="6466508" y="1746096"/>
            <a:ext cx="31290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a:t>
            </a:r>
          </a:p>
        </p:txBody>
      </p:sp>
      <p:sp>
        <p:nvSpPr>
          <p:cNvPr id="97" name="Oval 96">
            <a:extLst>
              <a:ext uri="{FF2B5EF4-FFF2-40B4-BE49-F238E27FC236}">
                <a16:creationId xmlns:a16="http://schemas.microsoft.com/office/drawing/2014/main" id="{2CB46CDE-C028-8E40-B8E4-EE972A1AEEE8}"/>
              </a:ext>
            </a:extLst>
          </p:cNvPr>
          <p:cNvSpPr/>
          <p:nvPr/>
        </p:nvSpPr>
        <p:spPr>
          <a:xfrm>
            <a:off x="6450619" y="1770744"/>
            <a:ext cx="344684" cy="34468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E3A50367-1A58-334B-A7C4-B30B54600024}"/>
              </a:ext>
            </a:extLst>
          </p:cNvPr>
          <p:cNvSpPr txBox="1"/>
          <p:nvPr/>
        </p:nvSpPr>
        <p:spPr>
          <a:xfrm>
            <a:off x="6779414" y="2851753"/>
            <a:ext cx="5049909"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Build a model that solves same task</a:t>
            </a:r>
          </a:p>
          <a:p>
            <a:r>
              <a:rPr lang="en-US" sz="2400" dirty="0">
                <a:solidFill>
                  <a:srgbClr val="00B050"/>
                </a:solidFill>
                <a:latin typeface="Arial" panose="020B0604020202020204" pitchFamily="34" charset="0"/>
                <a:cs typeface="Arial" panose="020B0604020202020204" pitchFamily="34" charset="0"/>
              </a:rPr>
              <a:t>using a similar strategy</a:t>
            </a:r>
          </a:p>
        </p:txBody>
      </p:sp>
      <p:sp>
        <p:nvSpPr>
          <p:cNvPr id="103" name="TextBox 102">
            <a:extLst>
              <a:ext uri="{FF2B5EF4-FFF2-40B4-BE49-F238E27FC236}">
                <a16:creationId xmlns:a16="http://schemas.microsoft.com/office/drawing/2014/main" id="{417D0647-1596-6E4B-91A5-B69A6D3108F8}"/>
              </a:ext>
            </a:extLst>
          </p:cNvPr>
          <p:cNvSpPr txBox="1"/>
          <p:nvPr/>
        </p:nvSpPr>
        <p:spPr>
          <a:xfrm>
            <a:off x="6466508" y="2908746"/>
            <a:ext cx="31290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2</a:t>
            </a:r>
          </a:p>
        </p:txBody>
      </p:sp>
      <p:sp>
        <p:nvSpPr>
          <p:cNvPr id="104" name="Oval 103">
            <a:extLst>
              <a:ext uri="{FF2B5EF4-FFF2-40B4-BE49-F238E27FC236}">
                <a16:creationId xmlns:a16="http://schemas.microsoft.com/office/drawing/2014/main" id="{C1B70396-6CBE-FE4E-AC50-1DF32F09F8ED}"/>
              </a:ext>
            </a:extLst>
          </p:cNvPr>
          <p:cNvSpPr/>
          <p:nvPr/>
        </p:nvSpPr>
        <p:spPr>
          <a:xfrm>
            <a:off x="6450619" y="2933400"/>
            <a:ext cx="344684" cy="34468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7460D053-3FE1-CC44-B91C-9B0ECFF6860D}"/>
              </a:ext>
            </a:extLst>
          </p:cNvPr>
          <p:cNvSpPr txBox="1"/>
          <p:nvPr/>
        </p:nvSpPr>
        <p:spPr>
          <a:xfrm>
            <a:off x="6795303" y="4032983"/>
            <a:ext cx="4883553"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Compare internal representations</a:t>
            </a:r>
          </a:p>
        </p:txBody>
      </p:sp>
      <p:sp>
        <p:nvSpPr>
          <p:cNvPr id="122" name="TextBox 121">
            <a:extLst>
              <a:ext uri="{FF2B5EF4-FFF2-40B4-BE49-F238E27FC236}">
                <a16:creationId xmlns:a16="http://schemas.microsoft.com/office/drawing/2014/main" id="{3058425E-B426-2146-ABED-1CC5F8133BBB}"/>
              </a:ext>
            </a:extLst>
          </p:cNvPr>
          <p:cNvSpPr txBox="1"/>
          <p:nvPr/>
        </p:nvSpPr>
        <p:spPr>
          <a:xfrm>
            <a:off x="6482397" y="4089976"/>
            <a:ext cx="31290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3</a:t>
            </a:r>
          </a:p>
        </p:txBody>
      </p:sp>
      <p:sp>
        <p:nvSpPr>
          <p:cNvPr id="123" name="Oval 122">
            <a:extLst>
              <a:ext uri="{FF2B5EF4-FFF2-40B4-BE49-F238E27FC236}">
                <a16:creationId xmlns:a16="http://schemas.microsoft.com/office/drawing/2014/main" id="{A86FB981-A24B-E74C-B263-939209FA6ACC}"/>
              </a:ext>
            </a:extLst>
          </p:cNvPr>
          <p:cNvSpPr/>
          <p:nvPr/>
        </p:nvSpPr>
        <p:spPr>
          <a:xfrm>
            <a:off x="6466508" y="4114624"/>
            <a:ext cx="344684" cy="34468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C1990DDD-FE99-5E4D-A94A-32F6E0B782DA}"/>
              </a:ext>
            </a:extLst>
          </p:cNvPr>
          <p:cNvGrpSpPr/>
          <p:nvPr/>
        </p:nvGrpSpPr>
        <p:grpSpPr>
          <a:xfrm>
            <a:off x="976131" y="1130303"/>
            <a:ext cx="3818816" cy="2641239"/>
            <a:chOff x="3254410" y="1782501"/>
            <a:chExt cx="5436250" cy="3759920"/>
          </a:xfrm>
        </p:grpSpPr>
        <p:sp>
          <p:nvSpPr>
            <p:cNvPr id="28" name="Rectangle 27">
              <a:extLst>
                <a:ext uri="{FF2B5EF4-FFF2-40B4-BE49-F238E27FC236}">
                  <a16:creationId xmlns:a16="http://schemas.microsoft.com/office/drawing/2014/main" id="{B9AE3942-C2CC-F649-8E2B-EBEE80F7D5A7}"/>
                </a:ext>
              </a:extLst>
            </p:cNvPr>
            <p:cNvSpPr/>
            <p:nvPr/>
          </p:nvSpPr>
          <p:spPr>
            <a:xfrm>
              <a:off x="5009112" y="1782501"/>
              <a:ext cx="1926849" cy="100290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05AEEFA-BA2B-0E4A-B100-9A7B2511210C}"/>
                </a:ext>
              </a:extLst>
            </p:cNvPr>
            <p:cNvSpPr/>
            <p:nvPr/>
          </p:nvSpPr>
          <p:spPr>
            <a:xfrm>
              <a:off x="3501342" y="2141317"/>
              <a:ext cx="1507769"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8955ECCF-DDAE-7248-8212-72C061C72832}"/>
                </a:ext>
              </a:extLst>
            </p:cNvPr>
            <p:cNvSpPr/>
            <p:nvPr/>
          </p:nvSpPr>
          <p:spPr>
            <a:xfrm>
              <a:off x="3501343" y="5233340"/>
              <a:ext cx="1193892"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FB02CA6B-7AAE-8E47-AA4A-CCB9F15B2B68}"/>
                </a:ext>
              </a:extLst>
            </p:cNvPr>
            <p:cNvSpPr/>
            <p:nvPr/>
          </p:nvSpPr>
          <p:spPr>
            <a:xfrm>
              <a:off x="3254410" y="2141316"/>
              <a:ext cx="246931" cy="33582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41E69BDF-EA98-A642-A327-4CB481B35C08}"/>
                </a:ext>
              </a:extLst>
            </p:cNvPr>
            <p:cNvSpPr/>
            <p:nvPr/>
          </p:nvSpPr>
          <p:spPr>
            <a:xfrm>
              <a:off x="7248307" y="2141317"/>
              <a:ext cx="1195422" cy="2662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37424686-E7CD-4F42-9F03-911F9AC3B750}"/>
                </a:ext>
              </a:extLst>
            </p:cNvPr>
            <p:cNvSpPr/>
            <p:nvPr/>
          </p:nvSpPr>
          <p:spPr>
            <a:xfrm>
              <a:off x="6935960" y="5233340"/>
              <a:ext cx="1507769"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812AEFAD-015E-4747-9573-32883A4D7BB3}"/>
                </a:ext>
              </a:extLst>
            </p:cNvPr>
            <p:cNvSpPr/>
            <p:nvPr/>
          </p:nvSpPr>
          <p:spPr>
            <a:xfrm>
              <a:off x="8443729" y="2141317"/>
              <a:ext cx="246931" cy="3358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iangle 43">
              <a:extLst>
                <a:ext uri="{FF2B5EF4-FFF2-40B4-BE49-F238E27FC236}">
                  <a16:creationId xmlns:a16="http://schemas.microsoft.com/office/drawing/2014/main" id="{32220DF9-53B8-934B-9C88-E6CCF2B96487}"/>
                </a:ext>
              </a:extLst>
            </p:cNvPr>
            <p:cNvSpPr/>
            <p:nvPr/>
          </p:nvSpPr>
          <p:spPr>
            <a:xfrm>
              <a:off x="4427653" y="5190472"/>
              <a:ext cx="775504" cy="351949"/>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riangle 49">
              <a:extLst>
                <a:ext uri="{FF2B5EF4-FFF2-40B4-BE49-F238E27FC236}">
                  <a16:creationId xmlns:a16="http://schemas.microsoft.com/office/drawing/2014/main" id="{421743F2-7CC8-CB47-AA43-CFB2597198F4}"/>
                </a:ext>
              </a:extLst>
            </p:cNvPr>
            <p:cNvSpPr/>
            <p:nvPr/>
          </p:nvSpPr>
          <p:spPr>
            <a:xfrm>
              <a:off x="6740804" y="2091870"/>
              <a:ext cx="775504" cy="351949"/>
            </a:xfrm>
            <a:prstGeom prst="triangle">
              <a:avLst/>
            </a:prstGeom>
            <a:solidFill>
              <a:schemeClr val="tx1"/>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50">
            <a:extLst>
              <a:ext uri="{FF2B5EF4-FFF2-40B4-BE49-F238E27FC236}">
                <a16:creationId xmlns:a16="http://schemas.microsoft.com/office/drawing/2014/main" id="{15F12631-0F6C-2B4C-84B6-2F437D3CAC2F}"/>
              </a:ext>
            </a:extLst>
          </p:cNvPr>
          <p:cNvSpPr/>
          <p:nvPr/>
        </p:nvSpPr>
        <p:spPr>
          <a:xfrm>
            <a:off x="2193193" y="3301907"/>
            <a:ext cx="1353558" cy="7045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DB78EF3-86B2-4141-900F-13C885105DC4}"/>
              </a:ext>
            </a:extLst>
          </p:cNvPr>
          <p:cNvSpPr txBox="1"/>
          <p:nvPr/>
        </p:nvSpPr>
        <p:spPr>
          <a:xfrm>
            <a:off x="2371330" y="3423418"/>
            <a:ext cx="996758" cy="461665"/>
          </a:xfrm>
          <a:prstGeom prst="rect">
            <a:avLst/>
          </a:prstGeom>
          <a:noFill/>
        </p:spPr>
        <p:txBody>
          <a:bodyPr wrap="square" rtlCol="0">
            <a:spAutoFit/>
          </a:bodyPr>
          <a:lstStyle/>
          <a:p>
            <a:r>
              <a:rPr lang="en-US" sz="2400" b="1" dirty="0"/>
              <a:t>BRAIN</a:t>
            </a:r>
            <a:endParaRPr lang="en-US" b="1" dirty="0"/>
          </a:p>
        </p:txBody>
      </p:sp>
      <p:sp>
        <p:nvSpPr>
          <p:cNvPr id="57" name="TextBox 56">
            <a:extLst>
              <a:ext uri="{FF2B5EF4-FFF2-40B4-BE49-F238E27FC236}">
                <a16:creationId xmlns:a16="http://schemas.microsoft.com/office/drawing/2014/main" id="{2FAAE849-A2AB-2C40-A393-1BF7B1BA47D8}"/>
              </a:ext>
            </a:extLst>
          </p:cNvPr>
          <p:cNvSpPr txBox="1"/>
          <p:nvPr/>
        </p:nvSpPr>
        <p:spPr>
          <a:xfrm>
            <a:off x="2318615" y="1251728"/>
            <a:ext cx="1243704" cy="461665"/>
          </a:xfrm>
          <a:prstGeom prst="rect">
            <a:avLst/>
          </a:prstGeom>
          <a:noFill/>
        </p:spPr>
        <p:txBody>
          <a:bodyPr wrap="square" rtlCol="0">
            <a:spAutoFit/>
          </a:bodyPr>
          <a:lstStyle/>
          <a:p>
            <a:r>
              <a:rPr lang="en-US" sz="2400" b="1" dirty="0"/>
              <a:t>WORLD</a:t>
            </a:r>
            <a:endParaRPr lang="en-US" b="1" dirty="0"/>
          </a:p>
        </p:txBody>
      </p:sp>
      <p:sp>
        <p:nvSpPr>
          <p:cNvPr id="58" name="TextBox 57">
            <a:extLst>
              <a:ext uri="{FF2B5EF4-FFF2-40B4-BE49-F238E27FC236}">
                <a16:creationId xmlns:a16="http://schemas.microsoft.com/office/drawing/2014/main" id="{84F3ED0E-F27E-6449-A58B-C9BB886C36BB}"/>
              </a:ext>
            </a:extLst>
          </p:cNvPr>
          <p:cNvSpPr txBox="1"/>
          <p:nvPr/>
        </p:nvSpPr>
        <p:spPr>
          <a:xfrm>
            <a:off x="5884974" y="5020480"/>
            <a:ext cx="6064560" cy="1569660"/>
          </a:xfrm>
          <a:prstGeom prst="rect">
            <a:avLst/>
          </a:prstGeom>
          <a:noFill/>
        </p:spPr>
        <p:txBody>
          <a:bodyPr wrap="square">
            <a:spAutoFit/>
          </a:bodyPr>
          <a:lstStyle/>
          <a:p>
            <a:r>
              <a:rPr lang="en-US" sz="2800" b="1" i="0" dirty="0">
                <a:effectLst/>
                <a:latin typeface="Arial" panose="020B0604020202020204" pitchFamily="34" charset="0"/>
                <a:cs typeface="Arial" panose="020B0604020202020204" pitchFamily="34" charset="0"/>
              </a:rPr>
              <a:t>“Ask not What’s Inside your Head, but </a:t>
            </a:r>
            <a:r>
              <a:rPr lang="en-US" sz="2800" b="1" i="0" dirty="0">
                <a:solidFill>
                  <a:srgbClr val="00B050"/>
                </a:solidFill>
                <a:effectLst/>
                <a:latin typeface="Arial" panose="020B0604020202020204" pitchFamily="34" charset="0"/>
                <a:cs typeface="Arial" panose="020B0604020202020204" pitchFamily="34" charset="0"/>
              </a:rPr>
              <a:t>What your Head is Inside of</a:t>
            </a:r>
            <a:r>
              <a:rPr lang="en-US" sz="2800" b="1" i="0" dirty="0">
                <a:effectLst/>
                <a:latin typeface="Arial" panose="020B0604020202020204" pitchFamily="34" charset="0"/>
                <a:cs typeface="Arial" panose="020B0604020202020204" pitchFamily="34" charset="0"/>
              </a:rPr>
              <a:t> ”</a:t>
            </a:r>
          </a:p>
          <a:p>
            <a:pPr algn="r"/>
            <a:endParaRPr lang="en-US" sz="2000" dirty="0">
              <a:latin typeface="Arial" panose="020B0604020202020204" pitchFamily="34" charset="0"/>
              <a:cs typeface="Arial" panose="020B0604020202020204" pitchFamily="34" charset="0"/>
            </a:endParaRPr>
          </a:p>
          <a:p>
            <a:pPr algn="r"/>
            <a:r>
              <a:rPr lang="en-US" sz="2000" dirty="0">
                <a:latin typeface="Arial" panose="020B0604020202020204" pitchFamily="34" charset="0"/>
                <a:cs typeface="Arial" panose="020B0604020202020204" pitchFamily="34" charset="0"/>
              </a:rPr>
              <a:t>William Mace, 1977</a:t>
            </a:r>
            <a:endParaRPr lang="en-US" sz="2800" dirty="0">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0642E8F4-06B3-4946-B0F8-08F364B4C25B}"/>
              </a:ext>
            </a:extLst>
          </p:cNvPr>
          <p:cNvSpPr txBox="1"/>
          <p:nvPr/>
        </p:nvSpPr>
        <p:spPr>
          <a:xfrm>
            <a:off x="3736446" y="3728657"/>
            <a:ext cx="1507768" cy="461665"/>
          </a:xfrm>
          <a:prstGeom prst="rect">
            <a:avLst/>
          </a:prstGeom>
          <a:noFill/>
        </p:spPr>
        <p:txBody>
          <a:bodyPr wrap="square" rtlCol="0">
            <a:spAutoFit/>
          </a:bodyPr>
          <a:lstStyle/>
          <a:p>
            <a:r>
              <a:rPr lang="en-US" sz="2400" dirty="0"/>
              <a:t>Act</a:t>
            </a:r>
            <a:endParaRPr lang="en-US" sz="2400" b="1" dirty="0"/>
          </a:p>
        </p:txBody>
      </p:sp>
      <p:sp>
        <p:nvSpPr>
          <p:cNvPr id="73" name="TextBox 72">
            <a:extLst>
              <a:ext uri="{FF2B5EF4-FFF2-40B4-BE49-F238E27FC236}">
                <a16:creationId xmlns:a16="http://schemas.microsoft.com/office/drawing/2014/main" id="{DD27A097-3DA7-6543-9A85-1C233A6EE474}"/>
              </a:ext>
            </a:extLst>
          </p:cNvPr>
          <p:cNvSpPr txBox="1"/>
          <p:nvPr/>
        </p:nvSpPr>
        <p:spPr>
          <a:xfrm>
            <a:off x="701260" y="3742471"/>
            <a:ext cx="1293855" cy="461665"/>
          </a:xfrm>
          <a:prstGeom prst="rect">
            <a:avLst/>
          </a:prstGeom>
          <a:noFill/>
        </p:spPr>
        <p:txBody>
          <a:bodyPr wrap="square" rtlCol="0">
            <a:spAutoFit/>
          </a:bodyPr>
          <a:lstStyle/>
          <a:p>
            <a:r>
              <a:rPr lang="en-US" sz="2400" dirty="0"/>
              <a:t>Observe</a:t>
            </a:r>
            <a:endParaRPr lang="en-US" sz="2400" b="1" dirty="0"/>
          </a:p>
        </p:txBody>
      </p:sp>
      <p:sp>
        <p:nvSpPr>
          <p:cNvPr id="74" name="TextBox 73">
            <a:extLst>
              <a:ext uri="{FF2B5EF4-FFF2-40B4-BE49-F238E27FC236}">
                <a16:creationId xmlns:a16="http://schemas.microsoft.com/office/drawing/2014/main" id="{4CDF4D6C-DBF1-DA40-92AA-774729C00876}"/>
              </a:ext>
            </a:extLst>
          </p:cNvPr>
          <p:cNvSpPr txBox="1"/>
          <p:nvPr/>
        </p:nvSpPr>
        <p:spPr>
          <a:xfrm>
            <a:off x="2438219" y="1797680"/>
            <a:ext cx="1222027" cy="461665"/>
          </a:xfrm>
          <a:prstGeom prst="rect">
            <a:avLst/>
          </a:prstGeom>
          <a:noFill/>
        </p:spPr>
        <p:txBody>
          <a:bodyPr wrap="square" rtlCol="0">
            <a:spAutoFit/>
          </a:bodyPr>
          <a:lstStyle/>
          <a:p>
            <a:r>
              <a:rPr lang="en-US" sz="2400" dirty="0"/>
              <a:t>State</a:t>
            </a:r>
            <a:endParaRPr lang="en-US" sz="2400" b="1" dirty="0"/>
          </a:p>
        </p:txBody>
      </p:sp>
      <p:sp>
        <p:nvSpPr>
          <p:cNvPr id="75" name="TextBox 74">
            <a:extLst>
              <a:ext uri="{FF2B5EF4-FFF2-40B4-BE49-F238E27FC236}">
                <a16:creationId xmlns:a16="http://schemas.microsoft.com/office/drawing/2014/main" id="{052FBF03-4556-C44E-ABD6-10B580D569EA}"/>
              </a:ext>
            </a:extLst>
          </p:cNvPr>
          <p:cNvSpPr txBox="1"/>
          <p:nvPr/>
        </p:nvSpPr>
        <p:spPr>
          <a:xfrm>
            <a:off x="2396065" y="4024388"/>
            <a:ext cx="1222027" cy="461665"/>
          </a:xfrm>
          <a:prstGeom prst="rect">
            <a:avLst/>
          </a:prstGeom>
          <a:noFill/>
        </p:spPr>
        <p:txBody>
          <a:bodyPr wrap="square" rtlCol="0">
            <a:spAutoFit/>
          </a:bodyPr>
          <a:lstStyle/>
          <a:p>
            <a:r>
              <a:rPr lang="en-US" sz="2400" dirty="0"/>
              <a:t>Belief</a:t>
            </a:r>
            <a:endParaRPr lang="en-US" sz="2400" b="1" dirty="0"/>
          </a:p>
        </p:txBody>
      </p:sp>
      <p:cxnSp>
        <p:nvCxnSpPr>
          <p:cNvPr id="76" name="Straight Connector 75">
            <a:extLst>
              <a:ext uri="{FF2B5EF4-FFF2-40B4-BE49-F238E27FC236}">
                <a16:creationId xmlns:a16="http://schemas.microsoft.com/office/drawing/2014/main" id="{30EBF564-550C-F04E-AC7B-9E1D1BA1658F}"/>
              </a:ext>
            </a:extLst>
          </p:cNvPr>
          <p:cNvCxnSpPr/>
          <p:nvPr/>
        </p:nvCxnSpPr>
        <p:spPr>
          <a:xfrm flipH="1">
            <a:off x="8831482" y="6377651"/>
            <a:ext cx="439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119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1-s2.0-S0896627318304677-mmc3.mp4" descr="1-s2.0-S0896627318304677-mmc3.mp4">
            <a:hlinkClick r:id="" action="ppaction://media"/>
            <a:extLst>
              <a:ext uri="{FF2B5EF4-FFF2-40B4-BE49-F238E27FC236}">
                <a16:creationId xmlns:a16="http://schemas.microsoft.com/office/drawing/2014/main" id="{DF4FFC1F-6F1E-684A-B65A-64C8B1DA371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0471" y="0"/>
            <a:ext cx="12342471" cy="6858000"/>
          </a:xfrm>
          <a:prstGeom prst="rect">
            <a:avLst/>
          </a:prstGeom>
        </p:spPr>
      </p:pic>
      <p:sp>
        <p:nvSpPr>
          <p:cNvPr id="5" name="TextBox 4">
            <a:extLst>
              <a:ext uri="{FF2B5EF4-FFF2-40B4-BE49-F238E27FC236}">
                <a16:creationId xmlns:a16="http://schemas.microsoft.com/office/drawing/2014/main" id="{A894B55A-554F-9545-A6D4-D6E9E5EA6B67}"/>
              </a:ext>
            </a:extLst>
          </p:cNvPr>
          <p:cNvSpPr txBox="1"/>
          <p:nvPr/>
        </p:nvSpPr>
        <p:spPr>
          <a:xfrm>
            <a:off x="3445359" y="209587"/>
            <a:ext cx="5083615" cy="369332"/>
          </a:xfrm>
          <a:prstGeom prst="rect">
            <a:avLst/>
          </a:prstGeom>
          <a:noFill/>
        </p:spPr>
        <p:txBody>
          <a:bodyPr wrap="square" rtlCol="0">
            <a:spAutoFit/>
          </a:bodyPr>
          <a:lstStyle/>
          <a:p>
            <a:pPr algn="ctr"/>
            <a:r>
              <a:rPr lang="en-US" dirty="0">
                <a:solidFill>
                  <a:schemeClr val="bg1"/>
                </a:solidFill>
                <a:latin typeface="Cambria" panose="02040503050406030204" pitchFamily="18" charset="0"/>
              </a:rPr>
              <a:t>Target appears only briefly</a:t>
            </a:r>
            <a:endParaRPr lang="en-GB" dirty="0">
              <a:solidFill>
                <a:schemeClr val="bg1"/>
              </a:solidFill>
              <a:latin typeface="Cambria Math" panose="02040503050406030204" pitchFamily="18" charset="0"/>
              <a:ea typeface="Cambria Math" panose="02040503050406030204" pitchFamily="18" charset="0"/>
            </a:endParaRPr>
          </a:p>
        </p:txBody>
      </p:sp>
      <p:sp>
        <p:nvSpPr>
          <p:cNvPr id="6" name="TextBox 5">
            <a:extLst>
              <a:ext uri="{FF2B5EF4-FFF2-40B4-BE49-F238E27FC236}">
                <a16:creationId xmlns:a16="http://schemas.microsoft.com/office/drawing/2014/main" id="{B0BCBEEB-52D7-9244-8B11-AF643DF2B0C8}"/>
              </a:ext>
            </a:extLst>
          </p:cNvPr>
          <p:cNvSpPr txBox="1"/>
          <p:nvPr/>
        </p:nvSpPr>
        <p:spPr>
          <a:xfrm>
            <a:off x="3407258" y="741654"/>
            <a:ext cx="5159815" cy="369332"/>
          </a:xfrm>
          <a:prstGeom prst="rect">
            <a:avLst/>
          </a:prstGeom>
          <a:noFill/>
        </p:spPr>
        <p:txBody>
          <a:bodyPr wrap="square" rtlCol="0">
            <a:spAutoFit/>
          </a:bodyPr>
          <a:lstStyle/>
          <a:p>
            <a:pPr algn="ctr"/>
            <a:r>
              <a:rPr lang="en-US" dirty="0">
                <a:solidFill>
                  <a:schemeClr val="bg1"/>
                </a:solidFill>
                <a:latin typeface="Cambria" panose="02040503050406030204" pitchFamily="18" charset="0"/>
              </a:rPr>
              <a:t>Use joystick to control 2D movement velocity</a:t>
            </a:r>
            <a:endParaRPr lang="en-GB" dirty="0">
              <a:solidFill>
                <a:schemeClr val="bg1"/>
              </a:solidFill>
              <a:latin typeface="Cambria" panose="02040503050406030204" pitchFamily="18" charset="0"/>
            </a:endParaRPr>
          </a:p>
        </p:txBody>
      </p:sp>
      <p:sp>
        <p:nvSpPr>
          <p:cNvPr id="7" name="TextBox 6">
            <a:extLst>
              <a:ext uri="{FF2B5EF4-FFF2-40B4-BE49-F238E27FC236}">
                <a16:creationId xmlns:a16="http://schemas.microsoft.com/office/drawing/2014/main" id="{3D6454D0-E7B9-B849-972C-C5B7DE346A12}"/>
              </a:ext>
            </a:extLst>
          </p:cNvPr>
          <p:cNvSpPr txBox="1"/>
          <p:nvPr/>
        </p:nvSpPr>
        <p:spPr>
          <a:xfrm>
            <a:off x="3203224" y="1362790"/>
            <a:ext cx="5567881" cy="369332"/>
          </a:xfrm>
          <a:prstGeom prst="rect">
            <a:avLst/>
          </a:prstGeom>
          <a:noFill/>
        </p:spPr>
        <p:txBody>
          <a:bodyPr wrap="square" rtlCol="0">
            <a:spAutoFit/>
          </a:bodyPr>
          <a:lstStyle/>
          <a:p>
            <a:pPr algn="ctr"/>
            <a:r>
              <a:rPr lang="en-US" dirty="0">
                <a:solidFill>
                  <a:schemeClr val="bg1"/>
                </a:solidFill>
                <a:latin typeface="Cambria" panose="02040503050406030204" pitchFamily="18" charset="0"/>
              </a:rPr>
              <a:t>Stop at the target location to get reward</a:t>
            </a:r>
            <a:endParaRPr lang="en-GB" dirty="0">
              <a:solidFill>
                <a:schemeClr val="bg1"/>
              </a:solidFill>
              <a:latin typeface="Cambria" panose="02040503050406030204" pitchFamily="18" charset="0"/>
            </a:endParaRPr>
          </a:p>
        </p:txBody>
      </p:sp>
      <p:sp>
        <p:nvSpPr>
          <p:cNvPr id="8" name="TextBox 7">
            <a:extLst>
              <a:ext uri="{FF2B5EF4-FFF2-40B4-BE49-F238E27FC236}">
                <a16:creationId xmlns:a16="http://schemas.microsoft.com/office/drawing/2014/main" id="{EC989216-4F62-5747-90B5-CECF013AD11D}"/>
              </a:ext>
            </a:extLst>
          </p:cNvPr>
          <p:cNvSpPr txBox="1"/>
          <p:nvPr/>
        </p:nvSpPr>
        <p:spPr>
          <a:xfrm>
            <a:off x="3091545" y="1962484"/>
            <a:ext cx="5791238" cy="369332"/>
          </a:xfrm>
          <a:prstGeom prst="rect">
            <a:avLst/>
          </a:prstGeom>
          <a:noFill/>
        </p:spPr>
        <p:txBody>
          <a:bodyPr wrap="square" rtlCol="0">
            <a:spAutoFit/>
          </a:bodyPr>
          <a:lstStyle/>
          <a:p>
            <a:pPr algn="ctr"/>
            <a:r>
              <a:rPr lang="en-US" dirty="0">
                <a:solidFill>
                  <a:schemeClr val="bg1"/>
                </a:solidFill>
                <a:latin typeface="Cambria" panose="02040503050406030204" pitchFamily="18" charset="0"/>
              </a:rPr>
              <a:t>No landmarks, so navigate by integrating self-motion</a:t>
            </a:r>
            <a:endParaRPr lang="en-GB" dirty="0">
              <a:solidFill>
                <a:schemeClr val="bg1"/>
              </a:solidFill>
              <a:latin typeface="Cambria Math" panose="02040503050406030204" pitchFamily="18" charset="0"/>
              <a:ea typeface="Cambria Math" panose="02040503050406030204" pitchFamily="18" charset="0"/>
            </a:endParaRPr>
          </a:p>
        </p:txBody>
      </p:sp>
      <p:sp>
        <p:nvSpPr>
          <p:cNvPr id="10" name="TextBox 9">
            <a:extLst>
              <a:ext uri="{FF2B5EF4-FFF2-40B4-BE49-F238E27FC236}">
                <a16:creationId xmlns:a16="http://schemas.microsoft.com/office/drawing/2014/main" id="{E093A224-BF57-1543-A7B5-F3B927FD1B83}"/>
              </a:ext>
            </a:extLst>
          </p:cNvPr>
          <p:cNvSpPr txBox="1"/>
          <p:nvPr/>
        </p:nvSpPr>
        <p:spPr>
          <a:xfrm>
            <a:off x="3091545" y="2562178"/>
            <a:ext cx="5791238" cy="369332"/>
          </a:xfrm>
          <a:prstGeom prst="rect">
            <a:avLst/>
          </a:prstGeom>
          <a:noFill/>
        </p:spPr>
        <p:txBody>
          <a:bodyPr wrap="square" rtlCol="0">
            <a:spAutoFit/>
          </a:bodyPr>
          <a:lstStyle/>
          <a:p>
            <a:pPr algn="ctr"/>
            <a:r>
              <a:rPr lang="en-US" dirty="0">
                <a:solidFill>
                  <a:schemeClr val="bg1"/>
                </a:solidFill>
                <a:latin typeface="Cambria" panose="02040503050406030204" pitchFamily="18" charset="0"/>
              </a:rPr>
              <a:t>Free eye movements</a:t>
            </a:r>
            <a:endParaRPr lang="en-GB" dirty="0">
              <a:solidFill>
                <a:schemeClr val="bg1"/>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17101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9"/>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9"/>
                </p:tgtEl>
              </p:cMediaNode>
            </p:video>
          </p:childTnLst>
        </p:cTn>
      </p:par>
    </p:tnLst>
    <p:bldLst>
      <p:bldP spid="5" grpId="0"/>
      <p:bldP spid="6" grpId="0"/>
      <p:bldP spid="7" grpId="0"/>
      <p:bldP spid="8"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1-s2.0-S0896627318304677-mmc3.mp4" descr="1-s2.0-S0896627318304677-mmc3.mp4">
            <a:hlinkClick r:id="" action="ppaction://media"/>
            <a:extLst>
              <a:ext uri="{FF2B5EF4-FFF2-40B4-BE49-F238E27FC236}">
                <a16:creationId xmlns:a16="http://schemas.microsoft.com/office/drawing/2014/main" id="{DF4FFC1F-6F1E-684A-B65A-64C8B1DA371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0471" y="0"/>
            <a:ext cx="12342471" cy="6858000"/>
          </a:xfrm>
          <a:prstGeom prst="rect">
            <a:avLst/>
          </a:prstGeom>
        </p:spPr>
      </p:pic>
      <p:sp>
        <p:nvSpPr>
          <p:cNvPr id="5" name="TextBox 4">
            <a:extLst>
              <a:ext uri="{FF2B5EF4-FFF2-40B4-BE49-F238E27FC236}">
                <a16:creationId xmlns:a16="http://schemas.microsoft.com/office/drawing/2014/main" id="{A894B55A-554F-9545-A6D4-D6E9E5EA6B67}"/>
              </a:ext>
            </a:extLst>
          </p:cNvPr>
          <p:cNvSpPr txBox="1"/>
          <p:nvPr/>
        </p:nvSpPr>
        <p:spPr>
          <a:xfrm>
            <a:off x="3445359" y="209587"/>
            <a:ext cx="5083615" cy="369332"/>
          </a:xfrm>
          <a:prstGeom prst="rect">
            <a:avLst/>
          </a:prstGeom>
          <a:noFill/>
        </p:spPr>
        <p:txBody>
          <a:bodyPr wrap="square" rtlCol="0">
            <a:spAutoFit/>
          </a:bodyPr>
          <a:lstStyle/>
          <a:p>
            <a:pPr algn="ctr"/>
            <a:r>
              <a:rPr lang="en-US" dirty="0">
                <a:solidFill>
                  <a:schemeClr val="bg1"/>
                </a:solidFill>
                <a:latin typeface="Cambria" panose="02040503050406030204" pitchFamily="18" charset="0"/>
              </a:rPr>
              <a:t>Target appears only briefly</a:t>
            </a:r>
            <a:endParaRPr lang="en-GB" dirty="0">
              <a:solidFill>
                <a:schemeClr val="bg1"/>
              </a:solidFill>
              <a:latin typeface="Cambria Math" panose="02040503050406030204" pitchFamily="18" charset="0"/>
              <a:ea typeface="Cambria Math" panose="02040503050406030204" pitchFamily="18" charset="0"/>
            </a:endParaRPr>
          </a:p>
        </p:txBody>
      </p:sp>
      <p:sp>
        <p:nvSpPr>
          <p:cNvPr id="6" name="TextBox 5">
            <a:extLst>
              <a:ext uri="{FF2B5EF4-FFF2-40B4-BE49-F238E27FC236}">
                <a16:creationId xmlns:a16="http://schemas.microsoft.com/office/drawing/2014/main" id="{B0BCBEEB-52D7-9244-8B11-AF643DF2B0C8}"/>
              </a:ext>
            </a:extLst>
          </p:cNvPr>
          <p:cNvSpPr txBox="1"/>
          <p:nvPr/>
        </p:nvSpPr>
        <p:spPr>
          <a:xfrm>
            <a:off x="3407258" y="741654"/>
            <a:ext cx="5159815" cy="369332"/>
          </a:xfrm>
          <a:prstGeom prst="rect">
            <a:avLst/>
          </a:prstGeom>
          <a:noFill/>
        </p:spPr>
        <p:txBody>
          <a:bodyPr wrap="square" rtlCol="0">
            <a:spAutoFit/>
          </a:bodyPr>
          <a:lstStyle/>
          <a:p>
            <a:pPr algn="ctr"/>
            <a:r>
              <a:rPr lang="en-US" dirty="0">
                <a:solidFill>
                  <a:schemeClr val="bg1"/>
                </a:solidFill>
                <a:latin typeface="Cambria" panose="02040503050406030204" pitchFamily="18" charset="0"/>
              </a:rPr>
              <a:t>Use joystick to control 2D movement velocity</a:t>
            </a:r>
            <a:endParaRPr lang="en-GB" dirty="0">
              <a:solidFill>
                <a:schemeClr val="bg1"/>
              </a:solidFill>
              <a:latin typeface="Cambria" panose="02040503050406030204" pitchFamily="18" charset="0"/>
            </a:endParaRPr>
          </a:p>
        </p:txBody>
      </p:sp>
      <p:sp>
        <p:nvSpPr>
          <p:cNvPr id="7" name="TextBox 6">
            <a:extLst>
              <a:ext uri="{FF2B5EF4-FFF2-40B4-BE49-F238E27FC236}">
                <a16:creationId xmlns:a16="http://schemas.microsoft.com/office/drawing/2014/main" id="{3D6454D0-E7B9-B849-972C-C5B7DE346A12}"/>
              </a:ext>
            </a:extLst>
          </p:cNvPr>
          <p:cNvSpPr txBox="1"/>
          <p:nvPr/>
        </p:nvSpPr>
        <p:spPr>
          <a:xfrm>
            <a:off x="3203224" y="1362790"/>
            <a:ext cx="5567881" cy="369332"/>
          </a:xfrm>
          <a:prstGeom prst="rect">
            <a:avLst/>
          </a:prstGeom>
          <a:noFill/>
        </p:spPr>
        <p:txBody>
          <a:bodyPr wrap="square" rtlCol="0">
            <a:spAutoFit/>
          </a:bodyPr>
          <a:lstStyle/>
          <a:p>
            <a:pPr algn="ctr"/>
            <a:r>
              <a:rPr lang="en-US" dirty="0">
                <a:solidFill>
                  <a:schemeClr val="bg1"/>
                </a:solidFill>
                <a:latin typeface="Cambria" panose="02040503050406030204" pitchFamily="18" charset="0"/>
              </a:rPr>
              <a:t>Stop at the target location to get reward</a:t>
            </a:r>
            <a:endParaRPr lang="en-GB" dirty="0">
              <a:solidFill>
                <a:schemeClr val="bg1"/>
              </a:solidFill>
              <a:latin typeface="Cambria" panose="02040503050406030204" pitchFamily="18" charset="0"/>
            </a:endParaRPr>
          </a:p>
        </p:txBody>
      </p:sp>
      <p:sp>
        <p:nvSpPr>
          <p:cNvPr id="8" name="TextBox 7">
            <a:extLst>
              <a:ext uri="{FF2B5EF4-FFF2-40B4-BE49-F238E27FC236}">
                <a16:creationId xmlns:a16="http://schemas.microsoft.com/office/drawing/2014/main" id="{EC989216-4F62-5747-90B5-CECF013AD11D}"/>
              </a:ext>
            </a:extLst>
          </p:cNvPr>
          <p:cNvSpPr txBox="1"/>
          <p:nvPr/>
        </p:nvSpPr>
        <p:spPr>
          <a:xfrm>
            <a:off x="3091545" y="1962484"/>
            <a:ext cx="5791238" cy="369332"/>
          </a:xfrm>
          <a:prstGeom prst="rect">
            <a:avLst/>
          </a:prstGeom>
          <a:noFill/>
        </p:spPr>
        <p:txBody>
          <a:bodyPr wrap="square" rtlCol="0">
            <a:spAutoFit/>
          </a:bodyPr>
          <a:lstStyle/>
          <a:p>
            <a:pPr algn="ctr"/>
            <a:r>
              <a:rPr lang="en-US" dirty="0">
                <a:solidFill>
                  <a:schemeClr val="bg1"/>
                </a:solidFill>
                <a:latin typeface="Cambria" panose="02040503050406030204" pitchFamily="18" charset="0"/>
              </a:rPr>
              <a:t>No landmarks, so navigate by integrating self-motion</a:t>
            </a:r>
            <a:endParaRPr lang="en-GB" dirty="0">
              <a:solidFill>
                <a:schemeClr val="bg1"/>
              </a:solidFill>
              <a:latin typeface="Cambria Math" panose="02040503050406030204" pitchFamily="18" charset="0"/>
              <a:ea typeface="Cambria Math" panose="02040503050406030204" pitchFamily="18" charset="0"/>
            </a:endParaRPr>
          </a:p>
        </p:txBody>
      </p:sp>
      <p:sp>
        <p:nvSpPr>
          <p:cNvPr id="10" name="TextBox 9">
            <a:extLst>
              <a:ext uri="{FF2B5EF4-FFF2-40B4-BE49-F238E27FC236}">
                <a16:creationId xmlns:a16="http://schemas.microsoft.com/office/drawing/2014/main" id="{E093A224-BF57-1543-A7B5-F3B927FD1B83}"/>
              </a:ext>
            </a:extLst>
          </p:cNvPr>
          <p:cNvSpPr txBox="1"/>
          <p:nvPr/>
        </p:nvSpPr>
        <p:spPr>
          <a:xfrm>
            <a:off x="3091545" y="2562178"/>
            <a:ext cx="5791238" cy="369332"/>
          </a:xfrm>
          <a:prstGeom prst="rect">
            <a:avLst/>
          </a:prstGeom>
          <a:noFill/>
        </p:spPr>
        <p:txBody>
          <a:bodyPr wrap="square" rtlCol="0">
            <a:spAutoFit/>
          </a:bodyPr>
          <a:lstStyle/>
          <a:p>
            <a:pPr algn="ctr"/>
            <a:r>
              <a:rPr lang="en-US" dirty="0">
                <a:solidFill>
                  <a:srgbClr val="00B050"/>
                </a:solidFill>
                <a:latin typeface="Cambria" panose="02040503050406030204" pitchFamily="18" charset="0"/>
              </a:rPr>
              <a:t>Free eye movements</a:t>
            </a:r>
            <a:endParaRPr lang="en-GB" dirty="0">
              <a:solidFill>
                <a:srgbClr val="00B050"/>
              </a:solidFill>
              <a:latin typeface="Cambria Math" panose="02040503050406030204" pitchFamily="18" charset="0"/>
              <a:ea typeface="Cambria Math" panose="02040503050406030204" pitchFamily="18" charset="0"/>
            </a:endParaRPr>
          </a:p>
        </p:txBody>
      </p:sp>
      <p:cxnSp>
        <p:nvCxnSpPr>
          <p:cNvPr id="12" name="Straight Connector 11">
            <a:extLst>
              <a:ext uri="{FF2B5EF4-FFF2-40B4-BE49-F238E27FC236}">
                <a16:creationId xmlns:a16="http://schemas.microsoft.com/office/drawing/2014/main" id="{596E8965-D5D3-0241-8BFE-B62F417A42A1}"/>
              </a:ext>
            </a:extLst>
          </p:cNvPr>
          <p:cNvCxnSpPr/>
          <p:nvPr/>
        </p:nvCxnSpPr>
        <p:spPr>
          <a:xfrm flipH="1">
            <a:off x="4155311" y="2931510"/>
            <a:ext cx="682907" cy="367275"/>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1885A3A-C6E4-7045-93A1-CA52C39F0EC5}"/>
              </a:ext>
            </a:extLst>
          </p:cNvPr>
          <p:cNvCxnSpPr/>
          <p:nvPr/>
        </p:nvCxnSpPr>
        <p:spPr>
          <a:xfrm flipH="1">
            <a:off x="7118430" y="2931510"/>
            <a:ext cx="682907" cy="367275"/>
          </a:xfrm>
          <a:prstGeom prst="line">
            <a:avLst/>
          </a:prstGeom>
          <a:ln w="25400">
            <a:solidFill>
              <a:srgbClr val="00B050"/>
            </a:solidFill>
          </a:ln>
          <a:scene3d>
            <a:camera prst="orthographicFront">
              <a:rot lat="0" lon="0" rev="7500000"/>
            </a:camera>
            <a:lightRig rig="threePt" dir="t"/>
          </a:scene3d>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69772ED-209A-2540-9FDC-16247475C8F1}"/>
              </a:ext>
            </a:extLst>
          </p:cNvPr>
          <p:cNvSpPr txBox="1"/>
          <p:nvPr/>
        </p:nvSpPr>
        <p:spPr>
          <a:xfrm>
            <a:off x="2501900" y="3391382"/>
            <a:ext cx="3100250" cy="646331"/>
          </a:xfrm>
          <a:prstGeom prst="rect">
            <a:avLst/>
          </a:prstGeom>
          <a:noFill/>
        </p:spPr>
        <p:txBody>
          <a:bodyPr wrap="square" rtlCol="0">
            <a:spAutoFit/>
          </a:bodyPr>
          <a:lstStyle/>
          <a:p>
            <a:pPr algn="ctr"/>
            <a:r>
              <a:rPr lang="en-US" dirty="0">
                <a:solidFill>
                  <a:srgbClr val="00B050"/>
                </a:solidFill>
                <a:latin typeface="Cambria" panose="02040503050406030204" pitchFamily="18" charset="0"/>
              </a:rPr>
              <a:t>Opportunity to interact with the world in a natural way</a:t>
            </a:r>
            <a:endParaRPr lang="en-GB" dirty="0">
              <a:solidFill>
                <a:srgbClr val="00B050"/>
              </a:solidFill>
              <a:latin typeface="Cambria Math" panose="02040503050406030204" pitchFamily="18" charset="0"/>
              <a:ea typeface="Cambria Math" panose="02040503050406030204" pitchFamily="18" charset="0"/>
            </a:endParaRPr>
          </a:p>
        </p:txBody>
      </p:sp>
      <p:sp>
        <p:nvSpPr>
          <p:cNvPr id="15" name="TextBox 14">
            <a:extLst>
              <a:ext uri="{FF2B5EF4-FFF2-40B4-BE49-F238E27FC236}">
                <a16:creationId xmlns:a16="http://schemas.microsoft.com/office/drawing/2014/main" id="{52766EBC-C84A-B046-AAD2-EC7B6FB75283}"/>
              </a:ext>
            </a:extLst>
          </p:cNvPr>
          <p:cNvSpPr txBox="1"/>
          <p:nvPr/>
        </p:nvSpPr>
        <p:spPr>
          <a:xfrm>
            <a:off x="6273478" y="3397169"/>
            <a:ext cx="3235521" cy="646331"/>
          </a:xfrm>
          <a:prstGeom prst="rect">
            <a:avLst/>
          </a:prstGeom>
          <a:noFill/>
        </p:spPr>
        <p:txBody>
          <a:bodyPr wrap="square" rtlCol="0">
            <a:spAutoFit/>
          </a:bodyPr>
          <a:lstStyle/>
          <a:p>
            <a:pPr algn="ctr"/>
            <a:r>
              <a:rPr lang="en-US" dirty="0">
                <a:solidFill>
                  <a:srgbClr val="00B050"/>
                </a:solidFill>
                <a:latin typeface="Cambria" panose="02040503050406030204" pitchFamily="18" charset="0"/>
              </a:rPr>
              <a:t>Opportunity to gain more information about their beliefs</a:t>
            </a:r>
            <a:endParaRPr lang="en-GB" dirty="0">
              <a:solidFill>
                <a:srgbClr val="00B050"/>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163920463"/>
      </p:ext>
    </p:extLst>
  </p:cSld>
  <p:clrMapOvr>
    <a:masterClrMapping/>
  </p:clrMapOvr>
  <p:timing>
    <p:tnLst>
      <p:par>
        <p:cTn id="1" dur="indefinite" restart="never" nodeType="tmRoot">
          <p:childTnLst>
            <p:video>
              <p:cMediaNode vol="80000">
                <p:cTn id="2" fill="hold" display="0">
                  <p:stCondLst>
                    <p:cond delay="indefinite"/>
                  </p:stCondLst>
                </p:cTn>
                <p:tgtEl>
                  <p:spTgt spid="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with medium confidence">
            <a:extLst>
              <a:ext uri="{FF2B5EF4-FFF2-40B4-BE49-F238E27FC236}">
                <a16:creationId xmlns:a16="http://schemas.microsoft.com/office/drawing/2014/main" id="{F5E8D7A0-0FF6-0B41-AA20-6E0C43CFB4E6}"/>
              </a:ext>
            </a:extLst>
          </p:cNvPr>
          <p:cNvPicPr>
            <a:picLocks noChangeAspect="1"/>
          </p:cNvPicPr>
          <p:nvPr/>
        </p:nvPicPr>
        <p:blipFill>
          <a:blip r:embed="rId3"/>
          <a:stretch>
            <a:fillRect/>
          </a:stretch>
        </p:blipFill>
        <p:spPr>
          <a:xfrm>
            <a:off x="1938370" y="1725340"/>
            <a:ext cx="951607" cy="1480615"/>
          </a:xfrm>
          <a:prstGeom prst="rect">
            <a:avLst/>
          </a:prstGeom>
        </p:spPr>
      </p:pic>
      <p:grpSp>
        <p:nvGrpSpPr>
          <p:cNvPr id="16" name="Group 15">
            <a:extLst>
              <a:ext uri="{FF2B5EF4-FFF2-40B4-BE49-F238E27FC236}">
                <a16:creationId xmlns:a16="http://schemas.microsoft.com/office/drawing/2014/main" id="{7D80639E-F2B6-6D4E-9B44-83579472CAAA}"/>
              </a:ext>
            </a:extLst>
          </p:cNvPr>
          <p:cNvGrpSpPr/>
          <p:nvPr/>
        </p:nvGrpSpPr>
        <p:grpSpPr>
          <a:xfrm>
            <a:off x="3381746" y="2297320"/>
            <a:ext cx="1299663" cy="1139468"/>
            <a:chOff x="3381746" y="2297320"/>
            <a:chExt cx="1299663" cy="1139468"/>
          </a:xfrm>
        </p:grpSpPr>
        <p:cxnSp>
          <p:nvCxnSpPr>
            <p:cNvPr id="18" name="Straight Connector 17">
              <a:extLst>
                <a:ext uri="{FF2B5EF4-FFF2-40B4-BE49-F238E27FC236}">
                  <a16:creationId xmlns:a16="http://schemas.microsoft.com/office/drawing/2014/main" id="{E2B252C9-7258-9048-A0AC-65D807B50E35}"/>
                </a:ext>
              </a:extLst>
            </p:cNvPr>
            <p:cNvCxnSpPr>
              <a:cxnSpLocks/>
            </p:cNvCxnSpPr>
            <p:nvPr/>
          </p:nvCxnSpPr>
          <p:spPr>
            <a:xfrm>
              <a:off x="3688080" y="2682240"/>
              <a:ext cx="0" cy="5237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034F0D-8949-9545-A544-248A43FFA795}"/>
                </a:ext>
              </a:extLst>
            </p:cNvPr>
            <p:cNvCxnSpPr>
              <a:cxnSpLocks/>
            </p:cNvCxnSpPr>
            <p:nvPr/>
          </p:nvCxnSpPr>
          <p:spPr>
            <a:xfrm>
              <a:off x="3688080" y="3205955"/>
              <a:ext cx="457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BAB72B-57F1-B042-B4F7-AB2EEEDCE912}"/>
                </a:ext>
              </a:extLst>
            </p:cNvPr>
            <p:cNvSpPr txBox="1"/>
            <p:nvPr/>
          </p:nvSpPr>
          <p:spPr>
            <a:xfrm>
              <a:off x="3381746" y="2297320"/>
              <a:ext cx="61266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1m</a:t>
              </a:r>
            </a:p>
          </p:txBody>
        </p:sp>
        <p:sp>
          <p:nvSpPr>
            <p:cNvPr id="24" name="TextBox 23">
              <a:extLst>
                <a:ext uri="{FF2B5EF4-FFF2-40B4-BE49-F238E27FC236}">
                  <a16:creationId xmlns:a16="http://schemas.microsoft.com/office/drawing/2014/main" id="{522985F0-D648-804D-A786-E002B8559277}"/>
                </a:ext>
              </a:extLst>
            </p:cNvPr>
            <p:cNvSpPr txBox="1"/>
            <p:nvPr/>
          </p:nvSpPr>
          <p:spPr>
            <a:xfrm>
              <a:off x="4068741" y="2975123"/>
              <a:ext cx="61266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1m</a:t>
              </a:r>
            </a:p>
          </p:txBody>
        </p:sp>
      </p:grpSp>
      <p:sp>
        <p:nvSpPr>
          <p:cNvPr id="26" name="TextBox 25">
            <a:extLst>
              <a:ext uri="{FF2B5EF4-FFF2-40B4-BE49-F238E27FC236}">
                <a16:creationId xmlns:a16="http://schemas.microsoft.com/office/drawing/2014/main" id="{7C275FAB-8299-2740-A07D-5FFB9ACF378C}"/>
              </a:ext>
            </a:extLst>
          </p:cNvPr>
          <p:cNvSpPr txBox="1"/>
          <p:nvPr/>
        </p:nvSpPr>
        <p:spPr>
          <a:xfrm>
            <a:off x="2866663" y="0"/>
            <a:ext cx="6458674"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Task performance</a:t>
            </a:r>
          </a:p>
        </p:txBody>
      </p:sp>
      <p:pic>
        <p:nvPicPr>
          <p:cNvPr id="11" name="Picture 10" descr="Icon&#10;&#10;Description automatically generated">
            <a:extLst>
              <a:ext uri="{FF2B5EF4-FFF2-40B4-BE49-F238E27FC236}">
                <a16:creationId xmlns:a16="http://schemas.microsoft.com/office/drawing/2014/main" id="{DCBA9B7A-C324-1542-B51B-81A4AD843277}"/>
              </a:ext>
            </a:extLst>
          </p:cNvPr>
          <p:cNvPicPr>
            <a:picLocks noChangeAspect="1"/>
          </p:cNvPicPr>
          <p:nvPr/>
        </p:nvPicPr>
        <p:blipFill>
          <a:blip r:embed="rId4"/>
          <a:stretch>
            <a:fillRect/>
          </a:stretch>
        </p:blipFill>
        <p:spPr>
          <a:xfrm flipH="1">
            <a:off x="11150600" y="2520"/>
            <a:ext cx="1041400" cy="1041400"/>
          </a:xfrm>
          <a:prstGeom prst="rect">
            <a:avLst/>
          </a:prstGeom>
        </p:spPr>
      </p:pic>
    </p:spTree>
    <p:extLst>
      <p:ext uri="{BB962C8B-B14F-4D97-AF65-F5344CB8AC3E}">
        <p14:creationId xmlns:p14="http://schemas.microsoft.com/office/powerpoint/2010/main" val="3202471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CDDEF2C8-8D36-794E-97A5-B9BBBF32DC21}"/>
              </a:ext>
            </a:extLst>
          </p:cNvPr>
          <p:cNvPicPr>
            <a:picLocks noChangeAspect="1"/>
          </p:cNvPicPr>
          <p:nvPr/>
        </p:nvPicPr>
        <p:blipFill>
          <a:blip r:embed="rId3"/>
          <a:stretch>
            <a:fillRect/>
          </a:stretch>
        </p:blipFill>
        <p:spPr>
          <a:xfrm>
            <a:off x="8496019" y="750353"/>
            <a:ext cx="2870759" cy="2181346"/>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DE9ADBCB-69B4-8347-8555-932A7FFECB76}"/>
              </a:ext>
            </a:extLst>
          </p:cNvPr>
          <p:cNvPicPr>
            <a:picLocks noChangeAspect="1"/>
          </p:cNvPicPr>
          <p:nvPr/>
        </p:nvPicPr>
        <p:blipFill>
          <a:blip r:embed="rId4"/>
          <a:stretch>
            <a:fillRect/>
          </a:stretch>
        </p:blipFill>
        <p:spPr>
          <a:xfrm>
            <a:off x="4832274" y="750354"/>
            <a:ext cx="2940777" cy="2493735"/>
          </a:xfrm>
          <a:prstGeom prst="rect">
            <a:avLst/>
          </a:prstGeom>
        </p:spPr>
      </p:pic>
      <p:pic>
        <p:nvPicPr>
          <p:cNvPr id="3" name="Picture 2" descr="Icon&#10;&#10;Description automatically generated with medium confidence">
            <a:extLst>
              <a:ext uri="{FF2B5EF4-FFF2-40B4-BE49-F238E27FC236}">
                <a16:creationId xmlns:a16="http://schemas.microsoft.com/office/drawing/2014/main" id="{F5E8D7A0-0FF6-0B41-AA20-6E0C43CFB4E6}"/>
              </a:ext>
            </a:extLst>
          </p:cNvPr>
          <p:cNvPicPr>
            <a:picLocks noChangeAspect="1"/>
          </p:cNvPicPr>
          <p:nvPr/>
        </p:nvPicPr>
        <p:blipFill>
          <a:blip r:embed="rId5"/>
          <a:stretch>
            <a:fillRect/>
          </a:stretch>
        </p:blipFill>
        <p:spPr>
          <a:xfrm>
            <a:off x="1938370" y="1725340"/>
            <a:ext cx="951607" cy="1480615"/>
          </a:xfrm>
          <a:prstGeom prst="rect">
            <a:avLst/>
          </a:prstGeom>
        </p:spPr>
      </p:pic>
      <p:grpSp>
        <p:nvGrpSpPr>
          <p:cNvPr id="6" name="Group 5">
            <a:extLst>
              <a:ext uri="{FF2B5EF4-FFF2-40B4-BE49-F238E27FC236}">
                <a16:creationId xmlns:a16="http://schemas.microsoft.com/office/drawing/2014/main" id="{767CCB61-507C-664C-AE8F-4F2FF8826C3E}"/>
              </a:ext>
            </a:extLst>
          </p:cNvPr>
          <p:cNvGrpSpPr/>
          <p:nvPr/>
        </p:nvGrpSpPr>
        <p:grpSpPr>
          <a:xfrm>
            <a:off x="3381746" y="2297320"/>
            <a:ext cx="1299663" cy="1139468"/>
            <a:chOff x="3381746" y="2297320"/>
            <a:chExt cx="1299663" cy="1139468"/>
          </a:xfrm>
        </p:grpSpPr>
        <p:cxnSp>
          <p:nvCxnSpPr>
            <p:cNvPr id="8" name="Straight Connector 7">
              <a:extLst>
                <a:ext uri="{FF2B5EF4-FFF2-40B4-BE49-F238E27FC236}">
                  <a16:creationId xmlns:a16="http://schemas.microsoft.com/office/drawing/2014/main" id="{B65CD57B-4530-7B43-B01F-CE5CEBE846E0}"/>
                </a:ext>
              </a:extLst>
            </p:cNvPr>
            <p:cNvCxnSpPr>
              <a:cxnSpLocks/>
            </p:cNvCxnSpPr>
            <p:nvPr/>
          </p:nvCxnSpPr>
          <p:spPr>
            <a:xfrm>
              <a:off x="3688080" y="2682240"/>
              <a:ext cx="0" cy="5237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CEEDB86-3F9C-364B-95D9-A6E1CC8346DD}"/>
                </a:ext>
              </a:extLst>
            </p:cNvPr>
            <p:cNvCxnSpPr>
              <a:cxnSpLocks/>
            </p:cNvCxnSpPr>
            <p:nvPr/>
          </p:nvCxnSpPr>
          <p:spPr>
            <a:xfrm>
              <a:off x="3688080" y="3205955"/>
              <a:ext cx="457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64BA980-D05A-9B47-A4F7-6177C39CC3EE}"/>
                </a:ext>
              </a:extLst>
            </p:cNvPr>
            <p:cNvSpPr txBox="1"/>
            <p:nvPr/>
          </p:nvSpPr>
          <p:spPr>
            <a:xfrm>
              <a:off x="3381746" y="2297320"/>
              <a:ext cx="61266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1m</a:t>
              </a:r>
            </a:p>
          </p:txBody>
        </p:sp>
        <p:sp>
          <p:nvSpPr>
            <p:cNvPr id="11" name="TextBox 10">
              <a:extLst>
                <a:ext uri="{FF2B5EF4-FFF2-40B4-BE49-F238E27FC236}">
                  <a16:creationId xmlns:a16="http://schemas.microsoft.com/office/drawing/2014/main" id="{49B39225-34B9-2B41-8385-FA3158BA83F9}"/>
                </a:ext>
              </a:extLst>
            </p:cNvPr>
            <p:cNvSpPr txBox="1"/>
            <p:nvPr/>
          </p:nvSpPr>
          <p:spPr>
            <a:xfrm>
              <a:off x="4068741" y="2975123"/>
              <a:ext cx="61266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1m</a:t>
              </a:r>
            </a:p>
          </p:txBody>
        </p:sp>
      </p:grpSp>
      <p:sp>
        <p:nvSpPr>
          <p:cNvPr id="13" name="TextBox 12">
            <a:extLst>
              <a:ext uri="{FF2B5EF4-FFF2-40B4-BE49-F238E27FC236}">
                <a16:creationId xmlns:a16="http://schemas.microsoft.com/office/drawing/2014/main" id="{B165842B-9878-FC4F-AF45-DE5613A22599}"/>
              </a:ext>
            </a:extLst>
          </p:cNvPr>
          <p:cNvSpPr txBox="1"/>
          <p:nvPr/>
        </p:nvSpPr>
        <p:spPr>
          <a:xfrm>
            <a:off x="2866663" y="0"/>
            <a:ext cx="6458674"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Task performance</a:t>
            </a:r>
          </a:p>
        </p:txBody>
      </p:sp>
      <p:pic>
        <p:nvPicPr>
          <p:cNvPr id="15" name="Picture 14" descr="Icon&#10;&#10;Description automatically generated">
            <a:extLst>
              <a:ext uri="{FF2B5EF4-FFF2-40B4-BE49-F238E27FC236}">
                <a16:creationId xmlns:a16="http://schemas.microsoft.com/office/drawing/2014/main" id="{1CF0653D-9791-CD4C-8F72-124A76118690}"/>
              </a:ext>
            </a:extLst>
          </p:cNvPr>
          <p:cNvPicPr>
            <a:picLocks noChangeAspect="1"/>
          </p:cNvPicPr>
          <p:nvPr/>
        </p:nvPicPr>
        <p:blipFill>
          <a:blip r:embed="rId6"/>
          <a:stretch>
            <a:fillRect/>
          </a:stretch>
        </p:blipFill>
        <p:spPr>
          <a:xfrm flipH="1">
            <a:off x="11150600" y="2520"/>
            <a:ext cx="1041400" cy="1041400"/>
          </a:xfrm>
          <a:prstGeom prst="rect">
            <a:avLst/>
          </a:prstGeom>
        </p:spPr>
      </p:pic>
    </p:spTree>
    <p:extLst>
      <p:ext uri="{BB962C8B-B14F-4D97-AF65-F5344CB8AC3E}">
        <p14:creationId xmlns:p14="http://schemas.microsoft.com/office/powerpoint/2010/main" val="1408927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A02FF77-0CD1-EE47-99DF-08239145CF3F}"/>
              </a:ext>
            </a:extLst>
          </p:cNvPr>
          <p:cNvPicPr>
            <a:picLocks noChangeAspect="1"/>
          </p:cNvPicPr>
          <p:nvPr/>
        </p:nvPicPr>
        <p:blipFill>
          <a:blip r:embed="rId3"/>
          <a:stretch>
            <a:fillRect/>
          </a:stretch>
        </p:blipFill>
        <p:spPr>
          <a:xfrm>
            <a:off x="1287534" y="640585"/>
            <a:ext cx="2974171" cy="2565370"/>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F1376D62-1665-044B-8E92-426939883744}"/>
              </a:ext>
            </a:extLst>
          </p:cNvPr>
          <p:cNvPicPr>
            <a:picLocks noChangeAspect="1"/>
          </p:cNvPicPr>
          <p:nvPr/>
        </p:nvPicPr>
        <p:blipFill>
          <a:blip r:embed="rId4"/>
          <a:stretch>
            <a:fillRect/>
          </a:stretch>
        </p:blipFill>
        <p:spPr>
          <a:xfrm>
            <a:off x="17581" y="1551472"/>
            <a:ext cx="1001484" cy="827998"/>
          </a:xfrm>
          <a:prstGeom prst="rect">
            <a:avLst/>
          </a:prstGeom>
        </p:spPr>
      </p:pic>
      <p:pic>
        <p:nvPicPr>
          <p:cNvPr id="21" name="Picture 20" descr="Scatter chart&#10;&#10;Description automatically generated">
            <a:extLst>
              <a:ext uri="{FF2B5EF4-FFF2-40B4-BE49-F238E27FC236}">
                <a16:creationId xmlns:a16="http://schemas.microsoft.com/office/drawing/2014/main" id="{351F03D7-4A43-3B4A-A33A-48BDC73C19BE}"/>
              </a:ext>
            </a:extLst>
          </p:cNvPr>
          <p:cNvPicPr>
            <a:picLocks noChangeAspect="1"/>
          </p:cNvPicPr>
          <p:nvPr/>
        </p:nvPicPr>
        <p:blipFill>
          <a:blip r:embed="rId5"/>
          <a:stretch>
            <a:fillRect/>
          </a:stretch>
        </p:blipFill>
        <p:spPr>
          <a:xfrm>
            <a:off x="8496020" y="750354"/>
            <a:ext cx="2870759" cy="2181345"/>
          </a:xfrm>
          <a:prstGeom prst="rect">
            <a:avLst/>
          </a:prstGeom>
        </p:spPr>
      </p:pic>
      <p:pic>
        <p:nvPicPr>
          <p:cNvPr id="23" name="Picture 22" descr="Chart, scatter chart&#10;&#10;Description automatically generated">
            <a:extLst>
              <a:ext uri="{FF2B5EF4-FFF2-40B4-BE49-F238E27FC236}">
                <a16:creationId xmlns:a16="http://schemas.microsoft.com/office/drawing/2014/main" id="{A395C98C-CA20-2347-A7AB-42CFBB79BF3B}"/>
              </a:ext>
            </a:extLst>
          </p:cNvPr>
          <p:cNvPicPr>
            <a:picLocks noChangeAspect="1"/>
          </p:cNvPicPr>
          <p:nvPr/>
        </p:nvPicPr>
        <p:blipFill>
          <a:blip r:embed="rId6"/>
          <a:stretch>
            <a:fillRect/>
          </a:stretch>
        </p:blipFill>
        <p:spPr>
          <a:xfrm>
            <a:off x="4832274" y="743583"/>
            <a:ext cx="2940777" cy="2493735"/>
          </a:xfrm>
          <a:prstGeom prst="rect">
            <a:avLst/>
          </a:prstGeom>
        </p:spPr>
      </p:pic>
      <p:grpSp>
        <p:nvGrpSpPr>
          <p:cNvPr id="66" name="Group 65">
            <a:extLst>
              <a:ext uri="{FF2B5EF4-FFF2-40B4-BE49-F238E27FC236}">
                <a16:creationId xmlns:a16="http://schemas.microsoft.com/office/drawing/2014/main" id="{86F1BB35-AB1D-F345-A5E5-B1201F2691B0}"/>
              </a:ext>
            </a:extLst>
          </p:cNvPr>
          <p:cNvGrpSpPr/>
          <p:nvPr/>
        </p:nvGrpSpPr>
        <p:grpSpPr>
          <a:xfrm>
            <a:off x="3381746" y="2297320"/>
            <a:ext cx="1299663" cy="1139468"/>
            <a:chOff x="3381746" y="2297320"/>
            <a:chExt cx="1299663" cy="1139468"/>
          </a:xfrm>
        </p:grpSpPr>
        <p:cxnSp>
          <p:nvCxnSpPr>
            <p:cNvPr id="67" name="Straight Connector 66">
              <a:extLst>
                <a:ext uri="{FF2B5EF4-FFF2-40B4-BE49-F238E27FC236}">
                  <a16:creationId xmlns:a16="http://schemas.microsoft.com/office/drawing/2014/main" id="{3AE8FC20-142E-9545-BF1B-12220AB423F3}"/>
                </a:ext>
              </a:extLst>
            </p:cNvPr>
            <p:cNvCxnSpPr>
              <a:cxnSpLocks/>
            </p:cNvCxnSpPr>
            <p:nvPr/>
          </p:nvCxnSpPr>
          <p:spPr>
            <a:xfrm>
              <a:off x="3688080" y="2682240"/>
              <a:ext cx="0" cy="5237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882248-D404-B044-8900-91CCEF6C7E7C}"/>
                </a:ext>
              </a:extLst>
            </p:cNvPr>
            <p:cNvCxnSpPr>
              <a:cxnSpLocks/>
            </p:cNvCxnSpPr>
            <p:nvPr/>
          </p:nvCxnSpPr>
          <p:spPr>
            <a:xfrm>
              <a:off x="3688080" y="3205955"/>
              <a:ext cx="457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5BF11EAE-9D99-6045-9173-7902BD8E0775}"/>
                </a:ext>
              </a:extLst>
            </p:cNvPr>
            <p:cNvSpPr txBox="1"/>
            <p:nvPr/>
          </p:nvSpPr>
          <p:spPr>
            <a:xfrm>
              <a:off x="3381746" y="2297320"/>
              <a:ext cx="61266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1m</a:t>
              </a:r>
            </a:p>
          </p:txBody>
        </p:sp>
        <p:sp>
          <p:nvSpPr>
            <p:cNvPr id="70" name="TextBox 69">
              <a:extLst>
                <a:ext uri="{FF2B5EF4-FFF2-40B4-BE49-F238E27FC236}">
                  <a16:creationId xmlns:a16="http://schemas.microsoft.com/office/drawing/2014/main" id="{A68A260E-2637-C544-89D6-B28BA784A98B}"/>
                </a:ext>
              </a:extLst>
            </p:cNvPr>
            <p:cNvSpPr txBox="1"/>
            <p:nvPr/>
          </p:nvSpPr>
          <p:spPr>
            <a:xfrm>
              <a:off x="4068741" y="2975123"/>
              <a:ext cx="61266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1m</a:t>
              </a:r>
            </a:p>
          </p:txBody>
        </p:sp>
      </p:grpSp>
      <p:sp>
        <p:nvSpPr>
          <p:cNvPr id="72" name="TextBox 71">
            <a:extLst>
              <a:ext uri="{FF2B5EF4-FFF2-40B4-BE49-F238E27FC236}">
                <a16:creationId xmlns:a16="http://schemas.microsoft.com/office/drawing/2014/main" id="{5EDA3332-062F-6A42-ACA2-5B6AFD39764D}"/>
              </a:ext>
            </a:extLst>
          </p:cNvPr>
          <p:cNvSpPr txBox="1"/>
          <p:nvPr/>
        </p:nvSpPr>
        <p:spPr>
          <a:xfrm>
            <a:off x="2866663" y="0"/>
            <a:ext cx="6458674"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Task performance</a:t>
            </a:r>
          </a:p>
        </p:txBody>
      </p:sp>
      <p:pic>
        <p:nvPicPr>
          <p:cNvPr id="74" name="Picture 73" descr="Icon&#10;&#10;Description automatically generated">
            <a:extLst>
              <a:ext uri="{FF2B5EF4-FFF2-40B4-BE49-F238E27FC236}">
                <a16:creationId xmlns:a16="http://schemas.microsoft.com/office/drawing/2014/main" id="{1E840FE4-47F2-E848-93B1-45BC8E739547}"/>
              </a:ext>
            </a:extLst>
          </p:cNvPr>
          <p:cNvPicPr>
            <a:picLocks noChangeAspect="1"/>
          </p:cNvPicPr>
          <p:nvPr/>
        </p:nvPicPr>
        <p:blipFill>
          <a:blip r:embed="rId7"/>
          <a:stretch>
            <a:fillRect/>
          </a:stretch>
        </p:blipFill>
        <p:spPr>
          <a:xfrm flipH="1">
            <a:off x="11150600" y="2520"/>
            <a:ext cx="1041400" cy="1041400"/>
          </a:xfrm>
          <a:prstGeom prst="rect">
            <a:avLst/>
          </a:prstGeom>
        </p:spPr>
      </p:pic>
    </p:spTree>
    <p:extLst>
      <p:ext uri="{BB962C8B-B14F-4D97-AF65-F5344CB8AC3E}">
        <p14:creationId xmlns:p14="http://schemas.microsoft.com/office/powerpoint/2010/main" val="417036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A02FF77-0CD1-EE47-99DF-08239145CF3F}"/>
              </a:ext>
            </a:extLst>
          </p:cNvPr>
          <p:cNvPicPr>
            <a:picLocks noChangeAspect="1"/>
          </p:cNvPicPr>
          <p:nvPr/>
        </p:nvPicPr>
        <p:blipFill>
          <a:blip r:embed="rId3"/>
          <a:stretch>
            <a:fillRect/>
          </a:stretch>
        </p:blipFill>
        <p:spPr>
          <a:xfrm>
            <a:off x="1287534" y="640585"/>
            <a:ext cx="2974171" cy="2565370"/>
          </a:xfrm>
          <a:prstGeom prst="rect">
            <a:avLst/>
          </a:prstGeom>
        </p:spPr>
      </p:pic>
      <p:pic>
        <p:nvPicPr>
          <p:cNvPr id="15" name="Picture 14">
            <a:extLst>
              <a:ext uri="{FF2B5EF4-FFF2-40B4-BE49-F238E27FC236}">
                <a16:creationId xmlns:a16="http://schemas.microsoft.com/office/drawing/2014/main" id="{3FAD566B-B9E1-5C44-85FE-73445DEF4396}"/>
              </a:ext>
            </a:extLst>
          </p:cNvPr>
          <p:cNvPicPr>
            <a:picLocks noChangeAspect="1"/>
          </p:cNvPicPr>
          <p:nvPr/>
        </p:nvPicPr>
        <p:blipFill>
          <a:blip r:embed="rId4"/>
          <a:stretch>
            <a:fillRect/>
          </a:stretch>
        </p:blipFill>
        <p:spPr>
          <a:xfrm>
            <a:off x="1012857" y="3508923"/>
            <a:ext cx="3371123" cy="2529823"/>
          </a:xfrm>
          <a:prstGeom prst="rect">
            <a:avLst/>
          </a:prstGeom>
        </p:spPr>
      </p:pic>
      <p:pic>
        <p:nvPicPr>
          <p:cNvPr id="17" name="Picture 16" descr="A picture containing text, sign&#10;&#10;Description automatically generated">
            <a:extLst>
              <a:ext uri="{FF2B5EF4-FFF2-40B4-BE49-F238E27FC236}">
                <a16:creationId xmlns:a16="http://schemas.microsoft.com/office/drawing/2014/main" id="{CF928107-2AD4-9B43-998F-939BA310A8D5}"/>
              </a:ext>
            </a:extLst>
          </p:cNvPr>
          <p:cNvPicPr>
            <a:picLocks noChangeAspect="1"/>
          </p:cNvPicPr>
          <p:nvPr/>
        </p:nvPicPr>
        <p:blipFill>
          <a:blip r:embed="rId5"/>
          <a:stretch>
            <a:fillRect/>
          </a:stretch>
        </p:blipFill>
        <p:spPr>
          <a:xfrm>
            <a:off x="135866" y="4351179"/>
            <a:ext cx="764914" cy="812227"/>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F1376D62-1665-044B-8E92-426939883744}"/>
              </a:ext>
            </a:extLst>
          </p:cNvPr>
          <p:cNvPicPr>
            <a:picLocks noChangeAspect="1"/>
          </p:cNvPicPr>
          <p:nvPr/>
        </p:nvPicPr>
        <p:blipFill>
          <a:blip r:embed="rId6"/>
          <a:stretch>
            <a:fillRect/>
          </a:stretch>
        </p:blipFill>
        <p:spPr>
          <a:xfrm>
            <a:off x="17581" y="1551472"/>
            <a:ext cx="1001484" cy="827998"/>
          </a:xfrm>
          <a:prstGeom prst="rect">
            <a:avLst/>
          </a:prstGeom>
        </p:spPr>
      </p:pic>
      <p:pic>
        <p:nvPicPr>
          <p:cNvPr id="21" name="Picture 20" descr="Scatter chart&#10;&#10;Description automatically generated">
            <a:extLst>
              <a:ext uri="{FF2B5EF4-FFF2-40B4-BE49-F238E27FC236}">
                <a16:creationId xmlns:a16="http://schemas.microsoft.com/office/drawing/2014/main" id="{351F03D7-4A43-3B4A-A33A-48BDC73C19BE}"/>
              </a:ext>
            </a:extLst>
          </p:cNvPr>
          <p:cNvPicPr>
            <a:picLocks noChangeAspect="1"/>
          </p:cNvPicPr>
          <p:nvPr/>
        </p:nvPicPr>
        <p:blipFill>
          <a:blip r:embed="rId7"/>
          <a:stretch>
            <a:fillRect/>
          </a:stretch>
        </p:blipFill>
        <p:spPr>
          <a:xfrm>
            <a:off x="8496020" y="750354"/>
            <a:ext cx="2870759" cy="2181345"/>
          </a:xfrm>
          <a:prstGeom prst="rect">
            <a:avLst/>
          </a:prstGeom>
        </p:spPr>
      </p:pic>
      <p:pic>
        <p:nvPicPr>
          <p:cNvPr id="23" name="Picture 22" descr="Chart, scatter chart&#10;&#10;Description automatically generated">
            <a:extLst>
              <a:ext uri="{FF2B5EF4-FFF2-40B4-BE49-F238E27FC236}">
                <a16:creationId xmlns:a16="http://schemas.microsoft.com/office/drawing/2014/main" id="{A395C98C-CA20-2347-A7AB-42CFBB79BF3B}"/>
              </a:ext>
            </a:extLst>
          </p:cNvPr>
          <p:cNvPicPr>
            <a:picLocks noChangeAspect="1"/>
          </p:cNvPicPr>
          <p:nvPr/>
        </p:nvPicPr>
        <p:blipFill>
          <a:blip r:embed="rId8"/>
          <a:stretch>
            <a:fillRect/>
          </a:stretch>
        </p:blipFill>
        <p:spPr>
          <a:xfrm>
            <a:off x="4832274" y="743583"/>
            <a:ext cx="2940777" cy="2493735"/>
          </a:xfrm>
          <a:prstGeom prst="rect">
            <a:avLst/>
          </a:prstGeom>
        </p:spPr>
      </p:pic>
      <p:grpSp>
        <p:nvGrpSpPr>
          <p:cNvPr id="18" name="Group 17">
            <a:extLst>
              <a:ext uri="{FF2B5EF4-FFF2-40B4-BE49-F238E27FC236}">
                <a16:creationId xmlns:a16="http://schemas.microsoft.com/office/drawing/2014/main" id="{C747F5A6-C727-A849-B488-F650965BDE8C}"/>
              </a:ext>
            </a:extLst>
          </p:cNvPr>
          <p:cNvGrpSpPr/>
          <p:nvPr/>
        </p:nvGrpSpPr>
        <p:grpSpPr>
          <a:xfrm>
            <a:off x="3381746" y="2297320"/>
            <a:ext cx="1299663" cy="1139468"/>
            <a:chOff x="3381746" y="2297320"/>
            <a:chExt cx="1299663" cy="1139468"/>
          </a:xfrm>
        </p:grpSpPr>
        <p:cxnSp>
          <p:nvCxnSpPr>
            <p:cNvPr id="3" name="Straight Connector 2">
              <a:extLst>
                <a:ext uri="{FF2B5EF4-FFF2-40B4-BE49-F238E27FC236}">
                  <a16:creationId xmlns:a16="http://schemas.microsoft.com/office/drawing/2014/main" id="{0B06A50C-CE65-B24E-9B95-9704E8E389B0}"/>
                </a:ext>
              </a:extLst>
            </p:cNvPr>
            <p:cNvCxnSpPr>
              <a:cxnSpLocks/>
            </p:cNvCxnSpPr>
            <p:nvPr/>
          </p:nvCxnSpPr>
          <p:spPr>
            <a:xfrm>
              <a:off x="3688080" y="2682240"/>
              <a:ext cx="0" cy="5237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A269D3E-E890-8344-A2DE-5E6FB1C34D3F}"/>
                </a:ext>
              </a:extLst>
            </p:cNvPr>
            <p:cNvCxnSpPr>
              <a:cxnSpLocks/>
            </p:cNvCxnSpPr>
            <p:nvPr/>
          </p:nvCxnSpPr>
          <p:spPr>
            <a:xfrm>
              <a:off x="3688080" y="3205955"/>
              <a:ext cx="457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E96F17-1153-3346-B23B-56AAB17F3225}"/>
                </a:ext>
              </a:extLst>
            </p:cNvPr>
            <p:cNvSpPr txBox="1"/>
            <p:nvPr/>
          </p:nvSpPr>
          <p:spPr>
            <a:xfrm>
              <a:off x="3381746" y="2297320"/>
              <a:ext cx="61266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1m</a:t>
              </a:r>
            </a:p>
          </p:txBody>
        </p:sp>
        <p:sp>
          <p:nvSpPr>
            <p:cNvPr id="24" name="TextBox 23">
              <a:extLst>
                <a:ext uri="{FF2B5EF4-FFF2-40B4-BE49-F238E27FC236}">
                  <a16:creationId xmlns:a16="http://schemas.microsoft.com/office/drawing/2014/main" id="{9E8D595A-F963-F34D-B52D-243771241AAD}"/>
                </a:ext>
              </a:extLst>
            </p:cNvPr>
            <p:cNvSpPr txBox="1"/>
            <p:nvPr/>
          </p:nvSpPr>
          <p:spPr>
            <a:xfrm>
              <a:off x="4068741" y="2975123"/>
              <a:ext cx="61266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1m</a:t>
              </a:r>
            </a:p>
          </p:txBody>
        </p:sp>
      </p:grpSp>
      <p:sp>
        <p:nvSpPr>
          <p:cNvPr id="27" name="TextBox 26">
            <a:extLst>
              <a:ext uri="{FF2B5EF4-FFF2-40B4-BE49-F238E27FC236}">
                <a16:creationId xmlns:a16="http://schemas.microsoft.com/office/drawing/2014/main" id="{5D31F5C3-9536-0146-9EBF-A1DE93CEC4CD}"/>
              </a:ext>
            </a:extLst>
          </p:cNvPr>
          <p:cNvSpPr txBox="1"/>
          <p:nvPr/>
        </p:nvSpPr>
        <p:spPr>
          <a:xfrm>
            <a:off x="2866663" y="0"/>
            <a:ext cx="6458674"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Task performance</a:t>
            </a:r>
          </a:p>
        </p:txBody>
      </p:sp>
      <p:pic>
        <p:nvPicPr>
          <p:cNvPr id="28" name="Picture 27" descr="Icon&#10;&#10;Description automatically generated">
            <a:extLst>
              <a:ext uri="{FF2B5EF4-FFF2-40B4-BE49-F238E27FC236}">
                <a16:creationId xmlns:a16="http://schemas.microsoft.com/office/drawing/2014/main" id="{E48D23C2-4973-E945-8DAA-9CA4B9449BE0}"/>
              </a:ext>
            </a:extLst>
          </p:cNvPr>
          <p:cNvPicPr>
            <a:picLocks noChangeAspect="1"/>
          </p:cNvPicPr>
          <p:nvPr/>
        </p:nvPicPr>
        <p:blipFill>
          <a:blip r:embed="rId9"/>
          <a:stretch>
            <a:fillRect/>
          </a:stretch>
        </p:blipFill>
        <p:spPr>
          <a:xfrm flipH="1">
            <a:off x="11150600" y="7058"/>
            <a:ext cx="1041400" cy="1041400"/>
          </a:xfrm>
          <a:prstGeom prst="rect">
            <a:avLst/>
          </a:prstGeom>
        </p:spPr>
      </p:pic>
      <p:pic>
        <p:nvPicPr>
          <p:cNvPr id="22" name="Picture 21" descr="Shape&#10;&#10;Description automatically generated with medium confidence">
            <a:extLst>
              <a:ext uri="{FF2B5EF4-FFF2-40B4-BE49-F238E27FC236}">
                <a16:creationId xmlns:a16="http://schemas.microsoft.com/office/drawing/2014/main" id="{A2F8EE2B-DF21-5847-B36A-EA703DAB4433}"/>
              </a:ext>
            </a:extLst>
          </p:cNvPr>
          <p:cNvPicPr>
            <a:picLocks noChangeAspect="1"/>
          </p:cNvPicPr>
          <p:nvPr/>
        </p:nvPicPr>
        <p:blipFill>
          <a:blip r:embed="rId10"/>
          <a:stretch>
            <a:fillRect/>
          </a:stretch>
        </p:blipFill>
        <p:spPr>
          <a:xfrm>
            <a:off x="8492507" y="3896978"/>
            <a:ext cx="2870759" cy="2181345"/>
          </a:xfrm>
          <a:prstGeom prst="rect">
            <a:avLst/>
          </a:prstGeom>
        </p:spPr>
      </p:pic>
      <p:pic>
        <p:nvPicPr>
          <p:cNvPr id="30" name="Picture 29" descr="A picture containing chart&#10;&#10;Description automatically generated">
            <a:extLst>
              <a:ext uri="{FF2B5EF4-FFF2-40B4-BE49-F238E27FC236}">
                <a16:creationId xmlns:a16="http://schemas.microsoft.com/office/drawing/2014/main" id="{F433E6B2-26EB-9B4B-90E2-3927EE7D1CB8}"/>
              </a:ext>
            </a:extLst>
          </p:cNvPr>
          <p:cNvPicPr>
            <a:picLocks noChangeAspect="1"/>
          </p:cNvPicPr>
          <p:nvPr/>
        </p:nvPicPr>
        <p:blipFill>
          <a:blip r:embed="rId11"/>
          <a:stretch>
            <a:fillRect/>
          </a:stretch>
        </p:blipFill>
        <p:spPr>
          <a:xfrm>
            <a:off x="4832274" y="3874554"/>
            <a:ext cx="2940777" cy="2493735"/>
          </a:xfrm>
          <a:prstGeom prst="rect">
            <a:avLst/>
          </a:prstGeom>
        </p:spPr>
      </p:pic>
    </p:spTree>
    <p:extLst>
      <p:ext uri="{BB962C8B-B14F-4D97-AF65-F5344CB8AC3E}">
        <p14:creationId xmlns:p14="http://schemas.microsoft.com/office/powerpoint/2010/main" val="996716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007233D-36DA-0545-958D-84F2EC4E4A10}"/>
              </a:ext>
            </a:extLst>
          </p:cNvPr>
          <p:cNvSpPr txBox="1"/>
          <p:nvPr/>
        </p:nvSpPr>
        <p:spPr>
          <a:xfrm>
            <a:off x="2866663" y="0"/>
            <a:ext cx="6458674"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Behavioral strategy</a:t>
            </a:r>
          </a:p>
        </p:txBody>
      </p:sp>
      <p:pic>
        <p:nvPicPr>
          <p:cNvPr id="7" name="Picture 6" descr="Shape&#10;&#10;Description automatically generated with low confidence">
            <a:extLst>
              <a:ext uri="{FF2B5EF4-FFF2-40B4-BE49-F238E27FC236}">
                <a16:creationId xmlns:a16="http://schemas.microsoft.com/office/drawing/2014/main" id="{8939E24A-A8B6-F942-A5C9-8B7A2330BE2A}"/>
              </a:ext>
            </a:extLst>
          </p:cNvPr>
          <p:cNvPicPr>
            <a:picLocks noChangeAspect="1"/>
          </p:cNvPicPr>
          <p:nvPr/>
        </p:nvPicPr>
        <p:blipFill>
          <a:blip r:embed="rId2"/>
          <a:stretch>
            <a:fillRect/>
          </a:stretch>
        </p:blipFill>
        <p:spPr>
          <a:xfrm>
            <a:off x="11360150" y="0"/>
            <a:ext cx="831850" cy="831850"/>
          </a:xfrm>
          <a:prstGeom prst="rect">
            <a:avLst/>
          </a:prstGeom>
        </p:spPr>
      </p:pic>
    </p:spTree>
    <p:extLst>
      <p:ext uri="{BB962C8B-B14F-4D97-AF65-F5344CB8AC3E}">
        <p14:creationId xmlns:p14="http://schemas.microsoft.com/office/powerpoint/2010/main" val="4272361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text, clipart&#10;&#10;Description automatically generated">
            <a:extLst>
              <a:ext uri="{FF2B5EF4-FFF2-40B4-BE49-F238E27FC236}">
                <a16:creationId xmlns:a16="http://schemas.microsoft.com/office/drawing/2014/main" id="{B69FD4B1-3053-0C4F-8FC6-E281D49DE2D2}"/>
              </a:ext>
            </a:extLst>
          </p:cNvPr>
          <p:cNvPicPr>
            <a:picLocks noChangeAspect="1"/>
          </p:cNvPicPr>
          <p:nvPr/>
        </p:nvPicPr>
        <p:blipFill>
          <a:blip r:embed="rId2"/>
          <a:stretch>
            <a:fillRect/>
          </a:stretch>
        </p:blipFill>
        <p:spPr>
          <a:xfrm>
            <a:off x="17581" y="1586195"/>
            <a:ext cx="1001484" cy="827998"/>
          </a:xfrm>
          <a:prstGeom prst="rect">
            <a:avLst/>
          </a:prstGeom>
        </p:spPr>
      </p:pic>
      <p:pic>
        <p:nvPicPr>
          <p:cNvPr id="16" name="Picture 15" descr="A picture containing chart&#10;&#10;Description automatically generated">
            <a:extLst>
              <a:ext uri="{FF2B5EF4-FFF2-40B4-BE49-F238E27FC236}">
                <a16:creationId xmlns:a16="http://schemas.microsoft.com/office/drawing/2014/main" id="{5122D510-0750-7D41-A131-7F6204901DF5}"/>
              </a:ext>
            </a:extLst>
          </p:cNvPr>
          <p:cNvPicPr>
            <a:picLocks noChangeAspect="1"/>
          </p:cNvPicPr>
          <p:nvPr/>
        </p:nvPicPr>
        <p:blipFill>
          <a:blip r:embed="rId3"/>
          <a:stretch>
            <a:fillRect/>
          </a:stretch>
        </p:blipFill>
        <p:spPr>
          <a:xfrm>
            <a:off x="1159315" y="587770"/>
            <a:ext cx="2768425" cy="2719950"/>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880D8566-0EF9-B74E-BD21-1729F65AA4AE}"/>
              </a:ext>
            </a:extLst>
          </p:cNvPr>
          <p:cNvPicPr>
            <a:picLocks noChangeAspect="1"/>
          </p:cNvPicPr>
          <p:nvPr/>
        </p:nvPicPr>
        <p:blipFill>
          <a:blip r:embed="rId4"/>
          <a:stretch>
            <a:fillRect/>
          </a:stretch>
        </p:blipFill>
        <p:spPr>
          <a:xfrm>
            <a:off x="4805081" y="705069"/>
            <a:ext cx="2596070" cy="2488351"/>
          </a:xfrm>
          <a:prstGeom prst="rect">
            <a:avLst/>
          </a:prstGeom>
        </p:spPr>
      </p:pic>
      <p:sp>
        <p:nvSpPr>
          <p:cNvPr id="6" name="TextBox 5">
            <a:extLst>
              <a:ext uri="{FF2B5EF4-FFF2-40B4-BE49-F238E27FC236}">
                <a16:creationId xmlns:a16="http://schemas.microsoft.com/office/drawing/2014/main" id="{7007233D-36DA-0545-958D-84F2EC4E4A10}"/>
              </a:ext>
            </a:extLst>
          </p:cNvPr>
          <p:cNvSpPr txBox="1"/>
          <p:nvPr/>
        </p:nvSpPr>
        <p:spPr>
          <a:xfrm>
            <a:off x="2866663" y="0"/>
            <a:ext cx="6458674"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Behavioral strategy</a:t>
            </a:r>
          </a:p>
        </p:txBody>
      </p:sp>
      <p:pic>
        <p:nvPicPr>
          <p:cNvPr id="7" name="Picture 6" descr="Shape&#10;&#10;Description automatically generated with low confidence">
            <a:extLst>
              <a:ext uri="{FF2B5EF4-FFF2-40B4-BE49-F238E27FC236}">
                <a16:creationId xmlns:a16="http://schemas.microsoft.com/office/drawing/2014/main" id="{8939E24A-A8B6-F942-A5C9-8B7A2330BE2A}"/>
              </a:ext>
            </a:extLst>
          </p:cNvPr>
          <p:cNvPicPr>
            <a:picLocks noChangeAspect="1"/>
          </p:cNvPicPr>
          <p:nvPr/>
        </p:nvPicPr>
        <p:blipFill>
          <a:blip r:embed="rId5"/>
          <a:stretch>
            <a:fillRect/>
          </a:stretch>
        </p:blipFill>
        <p:spPr>
          <a:xfrm>
            <a:off x="11360150" y="0"/>
            <a:ext cx="831850" cy="831850"/>
          </a:xfrm>
          <a:prstGeom prst="rect">
            <a:avLst/>
          </a:prstGeom>
        </p:spPr>
      </p:pic>
      <p:cxnSp>
        <p:nvCxnSpPr>
          <p:cNvPr id="8" name="Straight Connector 7">
            <a:extLst>
              <a:ext uri="{FF2B5EF4-FFF2-40B4-BE49-F238E27FC236}">
                <a16:creationId xmlns:a16="http://schemas.microsoft.com/office/drawing/2014/main" id="{624C7C74-393B-9F48-8FBC-CAC1A050D7B1}"/>
              </a:ext>
            </a:extLst>
          </p:cNvPr>
          <p:cNvCxnSpPr/>
          <p:nvPr/>
        </p:nvCxnSpPr>
        <p:spPr>
          <a:xfrm>
            <a:off x="2006600" y="609338"/>
            <a:ext cx="533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C50A944-661B-2E42-AE1C-1215EC9750DA}"/>
              </a:ext>
            </a:extLst>
          </p:cNvPr>
          <p:cNvSpPr txBox="1"/>
          <p:nvPr/>
        </p:nvSpPr>
        <p:spPr>
          <a:xfrm>
            <a:off x="2472296" y="396583"/>
            <a:ext cx="45557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1s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0286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person, person, jacket, dark&#10;&#10;Description automatically generated">
            <a:extLst>
              <a:ext uri="{FF2B5EF4-FFF2-40B4-BE49-F238E27FC236}">
                <a16:creationId xmlns:a16="http://schemas.microsoft.com/office/drawing/2014/main" id="{AB1E7E5B-153C-CD4A-9778-E861017EEF02}"/>
              </a:ext>
            </a:extLst>
          </p:cNvPr>
          <p:cNvPicPr>
            <a:picLocks noChangeAspect="1"/>
          </p:cNvPicPr>
          <p:nvPr/>
        </p:nvPicPr>
        <p:blipFill>
          <a:blip r:embed="rId2"/>
          <a:stretch>
            <a:fillRect/>
          </a:stretch>
        </p:blipFill>
        <p:spPr>
          <a:xfrm>
            <a:off x="-462985" y="608394"/>
            <a:ext cx="4319207" cy="4319207"/>
          </a:xfrm>
          <a:prstGeom prst="rect">
            <a:avLst/>
          </a:prstGeom>
        </p:spPr>
      </p:pic>
      <p:pic>
        <p:nvPicPr>
          <p:cNvPr id="13" name="Picture 12" descr="A picture containing person, posing, dark&#10;&#10;Description automatically generated">
            <a:extLst>
              <a:ext uri="{FF2B5EF4-FFF2-40B4-BE49-F238E27FC236}">
                <a16:creationId xmlns:a16="http://schemas.microsoft.com/office/drawing/2014/main" id="{3B020259-67B0-D149-8FC6-1ED44DEAC41A}"/>
              </a:ext>
            </a:extLst>
          </p:cNvPr>
          <p:cNvPicPr>
            <a:picLocks noChangeAspect="1"/>
          </p:cNvPicPr>
          <p:nvPr/>
        </p:nvPicPr>
        <p:blipFill>
          <a:blip r:embed="rId3"/>
          <a:stretch>
            <a:fillRect/>
          </a:stretch>
        </p:blipFill>
        <p:spPr>
          <a:xfrm>
            <a:off x="4168737" y="987346"/>
            <a:ext cx="3940254" cy="3940254"/>
          </a:xfrm>
          <a:prstGeom prst="rect">
            <a:avLst/>
          </a:prstGeom>
        </p:spPr>
      </p:pic>
      <p:sp>
        <p:nvSpPr>
          <p:cNvPr id="5" name="TextBox 4">
            <a:extLst>
              <a:ext uri="{FF2B5EF4-FFF2-40B4-BE49-F238E27FC236}">
                <a16:creationId xmlns:a16="http://schemas.microsoft.com/office/drawing/2014/main" id="{54710C40-380A-2C4E-9A2A-0B0AA615C65E}"/>
              </a:ext>
            </a:extLst>
          </p:cNvPr>
          <p:cNvSpPr txBox="1"/>
          <p:nvPr/>
        </p:nvSpPr>
        <p:spPr>
          <a:xfrm>
            <a:off x="224543" y="5082997"/>
            <a:ext cx="3944193" cy="787657"/>
          </a:xfrm>
          <a:prstGeom prst="rect">
            <a:avLst/>
          </a:prstGeom>
          <a:solidFill>
            <a:schemeClr val="bg1">
              <a:alpha val="50000"/>
            </a:schemeClr>
          </a:solidFill>
          <a:ln>
            <a:noFill/>
          </a:ln>
        </p:spPr>
        <p:txBody>
          <a:bodyPr wrap="square" rtlCol="0" anchor="ctr">
            <a:noAutofit/>
          </a:bodyPr>
          <a:lstStyle/>
          <a:p>
            <a:pPr algn="ctr">
              <a:spcAft>
                <a:spcPts val="600"/>
              </a:spcAft>
            </a:pPr>
            <a:r>
              <a:rPr lang="en-US" sz="2400" b="1" dirty="0">
                <a:latin typeface="Arial" panose="020B0604020202020204" pitchFamily="34" charset="0"/>
                <a:cs typeface="Arial" panose="020B0604020202020204" pitchFamily="34" charset="0"/>
              </a:rPr>
              <a:t>AKIS STAVROPOULOS</a:t>
            </a:r>
          </a:p>
          <a:p>
            <a:pPr algn="ctr">
              <a:spcAft>
                <a:spcPts val="600"/>
              </a:spcAft>
            </a:pPr>
            <a:r>
              <a:rPr lang="en-US" sz="2400" dirty="0">
                <a:latin typeface="Arial" panose="020B0604020202020204" pitchFamily="34" charset="0"/>
                <a:cs typeface="Arial" panose="020B0604020202020204" pitchFamily="34" charset="0"/>
              </a:rPr>
              <a:t>NYU</a:t>
            </a:r>
          </a:p>
        </p:txBody>
      </p:sp>
      <p:sp>
        <p:nvSpPr>
          <p:cNvPr id="7" name="TextBox 6">
            <a:extLst>
              <a:ext uri="{FF2B5EF4-FFF2-40B4-BE49-F238E27FC236}">
                <a16:creationId xmlns:a16="http://schemas.microsoft.com/office/drawing/2014/main" id="{E1455CFD-6248-1E4F-9A95-42A4FDCA900A}"/>
              </a:ext>
            </a:extLst>
          </p:cNvPr>
          <p:cNvSpPr txBox="1"/>
          <p:nvPr/>
        </p:nvSpPr>
        <p:spPr>
          <a:xfrm>
            <a:off x="4168736" y="5082997"/>
            <a:ext cx="3940255" cy="787657"/>
          </a:xfrm>
          <a:prstGeom prst="rect">
            <a:avLst/>
          </a:prstGeom>
          <a:solidFill>
            <a:schemeClr val="bg1">
              <a:alpha val="50000"/>
            </a:schemeClr>
          </a:solidFill>
          <a:ln>
            <a:noFill/>
          </a:ln>
        </p:spPr>
        <p:txBody>
          <a:bodyPr wrap="square" rtlCol="0" anchor="ctr">
            <a:noAutofit/>
          </a:bodyPr>
          <a:lstStyle/>
          <a:p>
            <a:pPr algn="ctr">
              <a:spcAft>
                <a:spcPts val="600"/>
              </a:spcAft>
            </a:pPr>
            <a:r>
              <a:rPr lang="en-US" sz="2400" b="1" dirty="0">
                <a:latin typeface="Arial" panose="020B0604020202020204" pitchFamily="34" charset="0"/>
                <a:cs typeface="Arial" panose="020B0604020202020204" pitchFamily="34" charset="0"/>
              </a:rPr>
              <a:t>DORA ANGELAKI</a:t>
            </a:r>
          </a:p>
          <a:p>
            <a:pPr algn="ctr">
              <a:spcAft>
                <a:spcPts val="600"/>
              </a:spcAft>
            </a:pPr>
            <a:r>
              <a:rPr lang="en-US" sz="2400" dirty="0">
                <a:latin typeface="Arial" panose="020B0604020202020204" pitchFamily="34" charset="0"/>
                <a:cs typeface="Arial" panose="020B0604020202020204" pitchFamily="34" charset="0"/>
              </a:rPr>
              <a:t>NYU</a:t>
            </a:r>
          </a:p>
        </p:txBody>
      </p:sp>
    </p:spTree>
    <p:extLst>
      <p:ext uri="{BB962C8B-B14F-4D97-AF65-F5344CB8AC3E}">
        <p14:creationId xmlns:p14="http://schemas.microsoft.com/office/powerpoint/2010/main" val="4202609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text, clipart&#10;&#10;Description automatically generated">
            <a:extLst>
              <a:ext uri="{FF2B5EF4-FFF2-40B4-BE49-F238E27FC236}">
                <a16:creationId xmlns:a16="http://schemas.microsoft.com/office/drawing/2014/main" id="{B69FD4B1-3053-0C4F-8FC6-E281D49DE2D2}"/>
              </a:ext>
            </a:extLst>
          </p:cNvPr>
          <p:cNvPicPr>
            <a:picLocks noChangeAspect="1"/>
          </p:cNvPicPr>
          <p:nvPr/>
        </p:nvPicPr>
        <p:blipFill>
          <a:blip r:embed="rId3"/>
          <a:stretch>
            <a:fillRect/>
          </a:stretch>
        </p:blipFill>
        <p:spPr>
          <a:xfrm>
            <a:off x="17581" y="1586195"/>
            <a:ext cx="1001484" cy="827998"/>
          </a:xfrm>
          <a:prstGeom prst="rect">
            <a:avLst/>
          </a:prstGeom>
        </p:spPr>
      </p:pic>
      <p:pic>
        <p:nvPicPr>
          <p:cNvPr id="16" name="Picture 15" descr="A picture containing chart&#10;&#10;Description automatically generated">
            <a:extLst>
              <a:ext uri="{FF2B5EF4-FFF2-40B4-BE49-F238E27FC236}">
                <a16:creationId xmlns:a16="http://schemas.microsoft.com/office/drawing/2014/main" id="{5122D510-0750-7D41-A131-7F6204901DF5}"/>
              </a:ext>
            </a:extLst>
          </p:cNvPr>
          <p:cNvPicPr>
            <a:picLocks noChangeAspect="1"/>
          </p:cNvPicPr>
          <p:nvPr/>
        </p:nvPicPr>
        <p:blipFill>
          <a:blip r:embed="rId4"/>
          <a:stretch>
            <a:fillRect/>
          </a:stretch>
        </p:blipFill>
        <p:spPr>
          <a:xfrm>
            <a:off x="1159315" y="587770"/>
            <a:ext cx="2768425" cy="2719950"/>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880D8566-0EF9-B74E-BD21-1729F65AA4AE}"/>
              </a:ext>
            </a:extLst>
          </p:cNvPr>
          <p:cNvPicPr>
            <a:picLocks noChangeAspect="1"/>
          </p:cNvPicPr>
          <p:nvPr/>
        </p:nvPicPr>
        <p:blipFill>
          <a:blip r:embed="rId5"/>
          <a:stretch>
            <a:fillRect/>
          </a:stretch>
        </p:blipFill>
        <p:spPr>
          <a:xfrm>
            <a:off x="4805081" y="705069"/>
            <a:ext cx="2596070" cy="2488351"/>
          </a:xfrm>
          <a:prstGeom prst="rect">
            <a:avLst/>
          </a:prstGeom>
        </p:spPr>
      </p:pic>
      <p:pic>
        <p:nvPicPr>
          <p:cNvPr id="5" name="Picture 4">
            <a:extLst>
              <a:ext uri="{FF2B5EF4-FFF2-40B4-BE49-F238E27FC236}">
                <a16:creationId xmlns:a16="http://schemas.microsoft.com/office/drawing/2014/main" id="{050F5BC2-79D4-F047-B4EE-7E68C4947BFD}"/>
              </a:ext>
            </a:extLst>
          </p:cNvPr>
          <p:cNvPicPr>
            <a:picLocks noChangeAspect="1"/>
          </p:cNvPicPr>
          <p:nvPr/>
        </p:nvPicPr>
        <p:blipFill>
          <a:blip r:embed="rId6"/>
          <a:stretch>
            <a:fillRect/>
          </a:stretch>
        </p:blipFill>
        <p:spPr>
          <a:xfrm>
            <a:off x="2098512" y="3307720"/>
            <a:ext cx="4707764" cy="2665368"/>
          </a:xfrm>
          <a:prstGeom prst="rect">
            <a:avLst/>
          </a:prstGeom>
        </p:spPr>
      </p:pic>
      <p:sp>
        <p:nvSpPr>
          <p:cNvPr id="15" name="TextBox 14">
            <a:extLst>
              <a:ext uri="{FF2B5EF4-FFF2-40B4-BE49-F238E27FC236}">
                <a16:creationId xmlns:a16="http://schemas.microsoft.com/office/drawing/2014/main" id="{5908B343-8010-0D42-9963-A2B7DCA31C98}"/>
              </a:ext>
            </a:extLst>
          </p:cNvPr>
          <p:cNvSpPr txBox="1"/>
          <p:nvPr/>
        </p:nvSpPr>
        <p:spPr>
          <a:xfrm>
            <a:off x="2866663" y="0"/>
            <a:ext cx="6458674"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Behavioral strategy</a:t>
            </a:r>
          </a:p>
        </p:txBody>
      </p:sp>
      <p:pic>
        <p:nvPicPr>
          <p:cNvPr id="17" name="Picture 16" descr="Shape&#10;&#10;Description automatically generated with low confidence">
            <a:extLst>
              <a:ext uri="{FF2B5EF4-FFF2-40B4-BE49-F238E27FC236}">
                <a16:creationId xmlns:a16="http://schemas.microsoft.com/office/drawing/2014/main" id="{8284C270-DD96-204F-8A79-2819299DE105}"/>
              </a:ext>
            </a:extLst>
          </p:cNvPr>
          <p:cNvPicPr>
            <a:picLocks noChangeAspect="1"/>
          </p:cNvPicPr>
          <p:nvPr/>
        </p:nvPicPr>
        <p:blipFill>
          <a:blip r:embed="rId7"/>
          <a:stretch>
            <a:fillRect/>
          </a:stretch>
        </p:blipFill>
        <p:spPr>
          <a:xfrm>
            <a:off x="11360150" y="0"/>
            <a:ext cx="831850" cy="831850"/>
          </a:xfrm>
          <a:prstGeom prst="rect">
            <a:avLst/>
          </a:prstGeom>
        </p:spPr>
      </p:pic>
      <p:sp>
        <p:nvSpPr>
          <p:cNvPr id="8" name="TextBox 7">
            <a:extLst>
              <a:ext uri="{FF2B5EF4-FFF2-40B4-BE49-F238E27FC236}">
                <a16:creationId xmlns:a16="http://schemas.microsoft.com/office/drawing/2014/main" id="{23DD3196-FEB2-E746-89E7-7412A60D92F9}"/>
              </a:ext>
            </a:extLst>
          </p:cNvPr>
          <p:cNvSpPr txBox="1"/>
          <p:nvPr/>
        </p:nvSpPr>
        <p:spPr>
          <a:xfrm>
            <a:off x="3790908" y="3886200"/>
            <a:ext cx="25400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0</a:t>
            </a:r>
          </a:p>
        </p:txBody>
      </p:sp>
      <p:sp>
        <p:nvSpPr>
          <p:cNvPr id="19" name="TextBox 18">
            <a:extLst>
              <a:ext uri="{FF2B5EF4-FFF2-40B4-BE49-F238E27FC236}">
                <a16:creationId xmlns:a16="http://schemas.microsoft.com/office/drawing/2014/main" id="{B0CCB3E2-CAF8-4742-B6B0-3DA05DB5921F}"/>
              </a:ext>
            </a:extLst>
          </p:cNvPr>
          <p:cNvSpPr txBox="1"/>
          <p:nvPr/>
        </p:nvSpPr>
        <p:spPr>
          <a:xfrm>
            <a:off x="1879744" y="4502150"/>
            <a:ext cx="25400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0</a:t>
            </a:r>
          </a:p>
        </p:txBody>
      </p:sp>
      <p:cxnSp>
        <p:nvCxnSpPr>
          <p:cNvPr id="10" name="Straight Connector 9">
            <a:extLst>
              <a:ext uri="{FF2B5EF4-FFF2-40B4-BE49-F238E27FC236}">
                <a16:creationId xmlns:a16="http://schemas.microsoft.com/office/drawing/2014/main" id="{B9AA6D7D-B2C6-0946-B64E-269C3E2F4CC5}"/>
              </a:ext>
            </a:extLst>
          </p:cNvPr>
          <p:cNvCxnSpPr>
            <a:cxnSpLocks/>
          </p:cNvCxnSpPr>
          <p:nvPr/>
        </p:nvCxnSpPr>
        <p:spPr>
          <a:xfrm flipV="1">
            <a:off x="3947404" y="4273610"/>
            <a:ext cx="0" cy="85719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2DDDC2C-BB48-284C-A391-CF2203F7C476}"/>
              </a:ext>
            </a:extLst>
          </p:cNvPr>
          <p:cNvCxnSpPr>
            <a:cxnSpLocks/>
          </p:cNvCxnSpPr>
          <p:nvPr/>
        </p:nvCxnSpPr>
        <p:spPr>
          <a:xfrm>
            <a:off x="2168976" y="4702205"/>
            <a:ext cx="346490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021B46D-FA20-CF47-9FF9-7D90C5541DCB}"/>
              </a:ext>
            </a:extLst>
          </p:cNvPr>
          <p:cNvCxnSpPr/>
          <p:nvPr/>
        </p:nvCxnSpPr>
        <p:spPr>
          <a:xfrm>
            <a:off x="2006600" y="609338"/>
            <a:ext cx="533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440DA59-9015-5E4E-A5D4-921CD02C2447}"/>
              </a:ext>
            </a:extLst>
          </p:cNvPr>
          <p:cNvSpPr txBox="1"/>
          <p:nvPr/>
        </p:nvSpPr>
        <p:spPr>
          <a:xfrm>
            <a:off x="2472296" y="396583"/>
            <a:ext cx="45557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1s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40631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text, clipart&#10;&#10;Description automatically generated">
            <a:extLst>
              <a:ext uri="{FF2B5EF4-FFF2-40B4-BE49-F238E27FC236}">
                <a16:creationId xmlns:a16="http://schemas.microsoft.com/office/drawing/2014/main" id="{B69FD4B1-3053-0C4F-8FC6-E281D49DE2D2}"/>
              </a:ext>
            </a:extLst>
          </p:cNvPr>
          <p:cNvPicPr>
            <a:picLocks noChangeAspect="1"/>
          </p:cNvPicPr>
          <p:nvPr/>
        </p:nvPicPr>
        <p:blipFill>
          <a:blip r:embed="rId2"/>
          <a:stretch>
            <a:fillRect/>
          </a:stretch>
        </p:blipFill>
        <p:spPr>
          <a:xfrm>
            <a:off x="17581" y="1586195"/>
            <a:ext cx="1001484" cy="827998"/>
          </a:xfrm>
          <a:prstGeom prst="rect">
            <a:avLst/>
          </a:prstGeom>
        </p:spPr>
      </p:pic>
      <p:pic>
        <p:nvPicPr>
          <p:cNvPr id="16" name="Picture 15" descr="A picture containing chart&#10;&#10;Description automatically generated">
            <a:extLst>
              <a:ext uri="{FF2B5EF4-FFF2-40B4-BE49-F238E27FC236}">
                <a16:creationId xmlns:a16="http://schemas.microsoft.com/office/drawing/2014/main" id="{5122D510-0750-7D41-A131-7F6204901DF5}"/>
              </a:ext>
            </a:extLst>
          </p:cNvPr>
          <p:cNvPicPr>
            <a:picLocks noChangeAspect="1"/>
          </p:cNvPicPr>
          <p:nvPr/>
        </p:nvPicPr>
        <p:blipFill>
          <a:blip r:embed="rId3"/>
          <a:stretch>
            <a:fillRect/>
          </a:stretch>
        </p:blipFill>
        <p:spPr>
          <a:xfrm>
            <a:off x="1159315" y="587770"/>
            <a:ext cx="2768425" cy="2719950"/>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880D8566-0EF9-B74E-BD21-1729F65AA4AE}"/>
              </a:ext>
            </a:extLst>
          </p:cNvPr>
          <p:cNvPicPr>
            <a:picLocks noChangeAspect="1"/>
          </p:cNvPicPr>
          <p:nvPr/>
        </p:nvPicPr>
        <p:blipFill>
          <a:blip r:embed="rId4"/>
          <a:stretch>
            <a:fillRect/>
          </a:stretch>
        </p:blipFill>
        <p:spPr>
          <a:xfrm>
            <a:off x="4805081" y="705069"/>
            <a:ext cx="2596070" cy="2488351"/>
          </a:xfrm>
          <a:prstGeom prst="rect">
            <a:avLst/>
          </a:prstGeom>
        </p:spPr>
      </p:pic>
      <p:pic>
        <p:nvPicPr>
          <p:cNvPr id="11" name="Picture 10" descr="Graphical user interface&#10;&#10;Description automatically generated with medium confidence">
            <a:extLst>
              <a:ext uri="{FF2B5EF4-FFF2-40B4-BE49-F238E27FC236}">
                <a16:creationId xmlns:a16="http://schemas.microsoft.com/office/drawing/2014/main" id="{D5C1F196-925F-DF4D-A9F1-CFD334E849E9}"/>
              </a:ext>
            </a:extLst>
          </p:cNvPr>
          <p:cNvPicPr>
            <a:picLocks noChangeAspect="1"/>
          </p:cNvPicPr>
          <p:nvPr/>
        </p:nvPicPr>
        <p:blipFill>
          <a:blip r:embed="rId5"/>
          <a:stretch>
            <a:fillRect/>
          </a:stretch>
        </p:blipFill>
        <p:spPr>
          <a:xfrm>
            <a:off x="2098512" y="3307720"/>
            <a:ext cx="4707764" cy="3264680"/>
          </a:xfrm>
          <a:prstGeom prst="rect">
            <a:avLst/>
          </a:prstGeom>
        </p:spPr>
      </p:pic>
      <p:sp>
        <p:nvSpPr>
          <p:cNvPr id="17" name="TextBox 16">
            <a:extLst>
              <a:ext uri="{FF2B5EF4-FFF2-40B4-BE49-F238E27FC236}">
                <a16:creationId xmlns:a16="http://schemas.microsoft.com/office/drawing/2014/main" id="{932624E3-462A-FE44-8A46-6EC04FDF9415}"/>
              </a:ext>
            </a:extLst>
          </p:cNvPr>
          <p:cNvSpPr txBox="1"/>
          <p:nvPr/>
        </p:nvSpPr>
        <p:spPr>
          <a:xfrm>
            <a:off x="2866663" y="0"/>
            <a:ext cx="6458674"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Behavioral strategy</a:t>
            </a:r>
          </a:p>
        </p:txBody>
      </p:sp>
      <p:pic>
        <p:nvPicPr>
          <p:cNvPr id="19" name="Picture 18" descr="Shape&#10;&#10;Description automatically generated with low confidence">
            <a:extLst>
              <a:ext uri="{FF2B5EF4-FFF2-40B4-BE49-F238E27FC236}">
                <a16:creationId xmlns:a16="http://schemas.microsoft.com/office/drawing/2014/main" id="{0BE2D2CF-2FE8-C246-B6A0-91213C003182}"/>
              </a:ext>
            </a:extLst>
          </p:cNvPr>
          <p:cNvPicPr>
            <a:picLocks noChangeAspect="1"/>
          </p:cNvPicPr>
          <p:nvPr/>
        </p:nvPicPr>
        <p:blipFill>
          <a:blip r:embed="rId6"/>
          <a:stretch>
            <a:fillRect/>
          </a:stretch>
        </p:blipFill>
        <p:spPr>
          <a:xfrm>
            <a:off x="11360150" y="0"/>
            <a:ext cx="831850" cy="831850"/>
          </a:xfrm>
          <a:prstGeom prst="rect">
            <a:avLst/>
          </a:prstGeom>
        </p:spPr>
      </p:pic>
      <p:sp>
        <p:nvSpPr>
          <p:cNvPr id="20" name="TextBox 19">
            <a:extLst>
              <a:ext uri="{FF2B5EF4-FFF2-40B4-BE49-F238E27FC236}">
                <a16:creationId xmlns:a16="http://schemas.microsoft.com/office/drawing/2014/main" id="{51BB9619-494A-7341-8057-D0120A4D07A9}"/>
              </a:ext>
            </a:extLst>
          </p:cNvPr>
          <p:cNvSpPr txBox="1"/>
          <p:nvPr/>
        </p:nvSpPr>
        <p:spPr>
          <a:xfrm>
            <a:off x="3790908" y="3886200"/>
            <a:ext cx="25400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0</a:t>
            </a:r>
          </a:p>
        </p:txBody>
      </p:sp>
      <p:sp>
        <p:nvSpPr>
          <p:cNvPr id="21" name="TextBox 20">
            <a:extLst>
              <a:ext uri="{FF2B5EF4-FFF2-40B4-BE49-F238E27FC236}">
                <a16:creationId xmlns:a16="http://schemas.microsoft.com/office/drawing/2014/main" id="{014BC068-8009-9643-908A-6BA31D55374F}"/>
              </a:ext>
            </a:extLst>
          </p:cNvPr>
          <p:cNvSpPr txBox="1"/>
          <p:nvPr/>
        </p:nvSpPr>
        <p:spPr>
          <a:xfrm>
            <a:off x="1879744" y="4502150"/>
            <a:ext cx="25400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0</a:t>
            </a:r>
          </a:p>
        </p:txBody>
      </p:sp>
      <p:cxnSp>
        <p:nvCxnSpPr>
          <p:cNvPr id="22" name="Straight Connector 21">
            <a:extLst>
              <a:ext uri="{FF2B5EF4-FFF2-40B4-BE49-F238E27FC236}">
                <a16:creationId xmlns:a16="http://schemas.microsoft.com/office/drawing/2014/main" id="{9AFF6674-FEAF-1742-A53C-E890208AC310}"/>
              </a:ext>
            </a:extLst>
          </p:cNvPr>
          <p:cNvCxnSpPr>
            <a:cxnSpLocks/>
          </p:cNvCxnSpPr>
          <p:nvPr/>
        </p:nvCxnSpPr>
        <p:spPr>
          <a:xfrm flipV="1">
            <a:off x="3947404" y="4273610"/>
            <a:ext cx="0" cy="85719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14960F2-986B-3745-B771-42531B8B4522}"/>
              </a:ext>
            </a:extLst>
          </p:cNvPr>
          <p:cNvCxnSpPr>
            <a:cxnSpLocks/>
          </p:cNvCxnSpPr>
          <p:nvPr/>
        </p:nvCxnSpPr>
        <p:spPr>
          <a:xfrm>
            <a:off x="2168976" y="4702205"/>
            <a:ext cx="346490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B69CC96-4812-904A-85F3-B1F1DE3CEB8C}"/>
              </a:ext>
            </a:extLst>
          </p:cNvPr>
          <p:cNvCxnSpPr/>
          <p:nvPr/>
        </p:nvCxnSpPr>
        <p:spPr>
          <a:xfrm>
            <a:off x="2006600" y="609338"/>
            <a:ext cx="533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8B10752-4B5A-8F46-8985-0B295F8EC748}"/>
              </a:ext>
            </a:extLst>
          </p:cNvPr>
          <p:cNvSpPr txBox="1"/>
          <p:nvPr/>
        </p:nvSpPr>
        <p:spPr>
          <a:xfrm>
            <a:off x="2472296" y="396583"/>
            <a:ext cx="45557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1s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656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text, clipart&#10;&#10;Description automatically generated">
            <a:extLst>
              <a:ext uri="{FF2B5EF4-FFF2-40B4-BE49-F238E27FC236}">
                <a16:creationId xmlns:a16="http://schemas.microsoft.com/office/drawing/2014/main" id="{B69FD4B1-3053-0C4F-8FC6-E281D49DE2D2}"/>
              </a:ext>
            </a:extLst>
          </p:cNvPr>
          <p:cNvPicPr>
            <a:picLocks noChangeAspect="1"/>
          </p:cNvPicPr>
          <p:nvPr/>
        </p:nvPicPr>
        <p:blipFill>
          <a:blip r:embed="rId2"/>
          <a:stretch>
            <a:fillRect/>
          </a:stretch>
        </p:blipFill>
        <p:spPr>
          <a:xfrm>
            <a:off x="17581" y="1586195"/>
            <a:ext cx="1001484" cy="827998"/>
          </a:xfrm>
          <a:prstGeom prst="rect">
            <a:avLst/>
          </a:prstGeom>
        </p:spPr>
      </p:pic>
      <p:pic>
        <p:nvPicPr>
          <p:cNvPr id="16" name="Picture 15" descr="A picture containing chart&#10;&#10;Description automatically generated">
            <a:extLst>
              <a:ext uri="{FF2B5EF4-FFF2-40B4-BE49-F238E27FC236}">
                <a16:creationId xmlns:a16="http://schemas.microsoft.com/office/drawing/2014/main" id="{5122D510-0750-7D41-A131-7F6204901DF5}"/>
              </a:ext>
            </a:extLst>
          </p:cNvPr>
          <p:cNvPicPr>
            <a:picLocks noChangeAspect="1"/>
          </p:cNvPicPr>
          <p:nvPr/>
        </p:nvPicPr>
        <p:blipFill>
          <a:blip r:embed="rId3"/>
          <a:stretch>
            <a:fillRect/>
          </a:stretch>
        </p:blipFill>
        <p:spPr>
          <a:xfrm>
            <a:off x="1159315" y="587770"/>
            <a:ext cx="2768425" cy="2719950"/>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880D8566-0EF9-B74E-BD21-1729F65AA4AE}"/>
              </a:ext>
            </a:extLst>
          </p:cNvPr>
          <p:cNvPicPr>
            <a:picLocks noChangeAspect="1"/>
          </p:cNvPicPr>
          <p:nvPr/>
        </p:nvPicPr>
        <p:blipFill>
          <a:blip r:embed="rId4"/>
          <a:stretch>
            <a:fillRect/>
          </a:stretch>
        </p:blipFill>
        <p:spPr>
          <a:xfrm>
            <a:off x="4805081" y="705069"/>
            <a:ext cx="2596070" cy="2488351"/>
          </a:xfrm>
          <a:prstGeom prst="rect">
            <a:avLst/>
          </a:prstGeom>
        </p:spPr>
      </p:pic>
      <p:pic>
        <p:nvPicPr>
          <p:cNvPr id="35" name="Picture 34" descr="Chart, line chart&#10;&#10;Description automatically generated">
            <a:extLst>
              <a:ext uri="{FF2B5EF4-FFF2-40B4-BE49-F238E27FC236}">
                <a16:creationId xmlns:a16="http://schemas.microsoft.com/office/drawing/2014/main" id="{99B48D42-08BE-7543-BD62-4668B40D8838}"/>
              </a:ext>
            </a:extLst>
          </p:cNvPr>
          <p:cNvPicPr>
            <a:picLocks noChangeAspect="1"/>
          </p:cNvPicPr>
          <p:nvPr/>
        </p:nvPicPr>
        <p:blipFill>
          <a:blip r:embed="rId5"/>
          <a:stretch>
            <a:fillRect/>
          </a:stretch>
        </p:blipFill>
        <p:spPr>
          <a:xfrm>
            <a:off x="8474619" y="560641"/>
            <a:ext cx="3541396" cy="2932047"/>
          </a:xfrm>
          <a:prstGeom prst="rect">
            <a:avLst/>
          </a:prstGeom>
        </p:spPr>
      </p:pic>
      <p:sp>
        <p:nvSpPr>
          <p:cNvPr id="37" name="TextBox 36">
            <a:extLst>
              <a:ext uri="{FF2B5EF4-FFF2-40B4-BE49-F238E27FC236}">
                <a16:creationId xmlns:a16="http://schemas.microsoft.com/office/drawing/2014/main" id="{F67E6B13-9400-1345-9718-2352AFAF9C24}"/>
              </a:ext>
            </a:extLst>
          </p:cNvPr>
          <p:cNvSpPr txBox="1"/>
          <p:nvPr/>
        </p:nvSpPr>
        <p:spPr>
          <a:xfrm>
            <a:off x="2866663" y="0"/>
            <a:ext cx="6458674"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Behavioral strategy</a:t>
            </a:r>
          </a:p>
        </p:txBody>
      </p:sp>
      <p:pic>
        <p:nvPicPr>
          <p:cNvPr id="38" name="Picture 37" descr="Shape&#10;&#10;Description automatically generated with low confidence">
            <a:extLst>
              <a:ext uri="{FF2B5EF4-FFF2-40B4-BE49-F238E27FC236}">
                <a16:creationId xmlns:a16="http://schemas.microsoft.com/office/drawing/2014/main" id="{3C385943-14EE-9E41-8DF3-F140BE521840}"/>
              </a:ext>
            </a:extLst>
          </p:cNvPr>
          <p:cNvPicPr>
            <a:picLocks noChangeAspect="1"/>
          </p:cNvPicPr>
          <p:nvPr/>
        </p:nvPicPr>
        <p:blipFill>
          <a:blip r:embed="rId6"/>
          <a:stretch>
            <a:fillRect/>
          </a:stretch>
        </p:blipFill>
        <p:spPr>
          <a:xfrm>
            <a:off x="11360150" y="0"/>
            <a:ext cx="831850" cy="831850"/>
          </a:xfrm>
          <a:prstGeom prst="rect">
            <a:avLst/>
          </a:prstGeom>
        </p:spPr>
      </p:pic>
      <p:cxnSp>
        <p:nvCxnSpPr>
          <p:cNvPr id="39" name="Straight Connector 38">
            <a:extLst>
              <a:ext uri="{FF2B5EF4-FFF2-40B4-BE49-F238E27FC236}">
                <a16:creationId xmlns:a16="http://schemas.microsoft.com/office/drawing/2014/main" id="{CB6F4897-1CE3-B040-9139-08E6018F5A51}"/>
              </a:ext>
            </a:extLst>
          </p:cNvPr>
          <p:cNvCxnSpPr/>
          <p:nvPr/>
        </p:nvCxnSpPr>
        <p:spPr>
          <a:xfrm>
            <a:off x="2006600" y="609338"/>
            <a:ext cx="533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FE6D73A-5BCF-524A-8790-8CF5768A2135}"/>
              </a:ext>
            </a:extLst>
          </p:cNvPr>
          <p:cNvSpPr txBox="1"/>
          <p:nvPr/>
        </p:nvSpPr>
        <p:spPr>
          <a:xfrm>
            <a:off x="2472296" y="396583"/>
            <a:ext cx="45557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1s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7877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text, clipart&#10;&#10;Description automatically generated">
            <a:extLst>
              <a:ext uri="{FF2B5EF4-FFF2-40B4-BE49-F238E27FC236}">
                <a16:creationId xmlns:a16="http://schemas.microsoft.com/office/drawing/2014/main" id="{B69FD4B1-3053-0C4F-8FC6-E281D49DE2D2}"/>
              </a:ext>
            </a:extLst>
          </p:cNvPr>
          <p:cNvPicPr>
            <a:picLocks noChangeAspect="1"/>
          </p:cNvPicPr>
          <p:nvPr/>
        </p:nvPicPr>
        <p:blipFill>
          <a:blip r:embed="rId3"/>
          <a:stretch>
            <a:fillRect/>
          </a:stretch>
        </p:blipFill>
        <p:spPr>
          <a:xfrm>
            <a:off x="17581" y="1586193"/>
            <a:ext cx="1001484" cy="827998"/>
          </a:xfrm>
          <a:prstGeom prst="rect">
            <a:avLst/>
          </a:prstGeom>
        </p:spPr>
      </p:pic>
      <p:pic>
        <p:nvPicPr>
          <p:cNvPr id="16" name="Picture 15" descr="A picture containing chart&#10;&#10;Description automatically generated">
            <a:extLst>
              <a:ext uri="{FF2B5EF4-FFF2-40B4-BE49-F238E27FC236}">
                <a16:creationId xmlns:a16="http://schemas.microsoft.com/office/drawing/2014/main" id="{5122D510-0750-7D41-A131-7F6204901DF5}"/>
              </a:ext>
            </a:extLst>
          </p:cNvPr>
          <p:cNvPicPr>
            <a:picLocks noChangeAspect="1"/>
          </p:cNvPicPr>
          <p:nvPr/>
        </p:nvPicPr>
        <p:blipFill>
          <a:blip r:embed="rId4"/>
          <a:stretch>
            <a:fillRect/>
          </a:stretch>
        </p:blipFill>
        <p:spPr>
          <a:xfrm>
            <a:off x="1159315" y="587768"/>
            <a:ext cx="2768425" cy="2719950"/>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880D8566-0EF9-B74E-BD21-1729F65AA4AE}"/>
              </a:ext>
            </a:extLst>
          </p:cNvPr>
          <p:cNvPicPr>
            <a:picLocks noChangeAspect="1"/>
          </p:cNvPicPr>
          <p:nvPr/>
        </p:nvPicPr>
        <p:blipFill>
          <a:blip r:embed="rId5"/>
          <a:stretch>
            <a:fillRect/>
          </a:stretch>
        </p:blipFill>
        <p:spPr>
          <a:xfrm>
            <a:off x="4805081" y="705067"/>
            <a:ext cx="2596070" cy="2488351"/>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AAA7AFBC-EC5E-8C4F-BB3C-C8E57ABCC5F8}"/>
              </a:ext>
            </a:extLst>
          </p:cNvPr>
          <p:cNvPicPr>
            <a:picLocks noChangeAspect="1"/>
          </p:cNvPicPr>
          <p:nvPr/>
        </p:nvPicPr>
        <p:blipFill>
          <a:blip r:embed="rId6"/>
          <a:stretch>
            <a:fillRect/>
          </a:stretch>
        </p:blipFill>
        <p:spPr>
          <a:xfrm>
            <a:off x="8472056" y="560640"/>
            <a:ext cx="3541396" cy="2932047"/>
          </a:xfrm>
          <a:prstGeom prst="rect">
            <a:avLst/>
          </a:prstGeom>
        </p:spPr>
      </p:pic>
      <p:sp>
        <p:nvSpPr>
          <p:cNvPr id="15" name="TextBox 14">
            <a:extLst>
              <a:ext uri="{FF2B5EF4-FFF2-40B4-BE49-F238E27FC236}">
                <a16:creationId xmlns:a16="http://schemas.microsoft.com/office/drawing/2014/main" id="{626A0319-B378-3445-8E44-165794D4ACF9}"/>
              </a:ext>
            </a:extLst>
          </p:cNvPr>
          <p:cNvSpPr txBox="1"/>
          <p:nvPr/>
        </p:nvSpPr>
        <p:spPr>
          <a:xfrm>
            <a:off x="2866663" y="0"/>
            <a:ext cx="6458674"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Behavioral strategy</a:t>
            </a:r>
          </a:p>
        </p:txBody>
      </p:sp>
      <p:pic>
        <p:nvPicPr>
          <p:cNvPr id="17" name="Picture 16" descr="Shape&#10;&#10;Description automatically generated with low confidence">
            <a:extLst>
              <a:ext uri="{FF2B5EF4-FFF2-40B4-BE49-F238E27FC236}">
                <a16:creationId xmlns:a16="http://schemas.microsoft.com/office/drawing/2014/main" id="{A473A9A9-F023-1B40-9BD3-D51C8E188BB8}"/>
              </a:ext>
            </a:extLst>
          </p:cNvPr>
          <p:cNvPicPr>
            <a:picLocks noChangeAspect="1"/>
          </p:cNvPicPr>
          <p:nvPr/>
        </p:nvPicPr>
        <p:blipFill>
          <a:blip r:embed="rId7"/>
          <a:stretch>
            <a:fillRect/>
          </a:stretch>
        </p:blipFill>
        <p:spPr>
          <a:xfrm>
            <a:off x="11360150" y="0"/>
            <a:ext cx="831850" cy="831850"/>
          </a:xfrm>
          <a:prstGeom prst="rect">
            <a:avLst/>
          </a:prstGeom>
        </p:spPr>
      </p:pic>
      <p:cxnSp>
        <p:nvCxnSpPr>
          <p:cNvPr id="19" name="Straight Connector 18">
            <a:extLst>
              <a:ext uri="{FF2B5EF4-FFF2-40B4-BE49-F238E27FC236}">
                <a16:creationId xmlns:a16="http://schemas.microsoft.com/office/drawing/2014/main" id="{7AFC4547-E4D4-AF4D-9827-3E112900C986}"/>
              </a:ext>
            </a:extLst>
          </p:cNvPr>
          <p:cNvCxnSpPr/>
          <p:nvPr/>
        </p:nvCxnSpPr>
        <p:spPr>
          <a:xfrm>
            <a:off x="2006600" y="609338"/>
            <a:ext cx="533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E99B4BA-55B3-0F4A-AC7E-D76C60347DA9}"/>
              </a:ext>
            </a:extLst>
          </p:cNvPr>
          <p:cNvSpPr txBox="1"/>
          <p:nvPr/>
        </p:nvSpPr>
        <p:spPr>
          <a:xfrm>
            <a:off x="2472296" y="396583"/>
            <a:ext cx="45557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1s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4378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664C1201-4EB7-224D-A334-AAA9E9403C43}"/>
              </a:ext>
            </a:extLst>
          </p:cNvPr>
          <p:cNvPicPr>
            <a:picLocks noChangeAspect="1"/>
          </p:cNvPicPr>
          <p:nvPr/>
        </p:nvPicPr>
        <p:blipFill>
          <a:blip r:embed="rId3"/>
          <a:stretch>
            <a:fillRect/>
          </a:stretch>
        </p:blipFill>
        <p:spPr>
          <a:xfrm>
            <a:off x="8472056" y="3690645"/>
            <a:ext cx="3541396" cy="2924878"/>
          </a:xfrm>
          <a:prstGeom prst="rect">
            <a:avLst/>
          </a:prstGeom>
        </p:spPr>
      </p:pic>
      <p:pic>
        <p:nvPicPr>
          <p:cNvPr id="13" name="Picture 12" descr="A picture containing text, sign&#10;&#10;Description automatically generated">
            <a:extLst>
              <a:ext uri="{FF2B5EF4-FFF2-40B4-BE49-F238E27FC236}">
                <a16:creationId xmlns:a16="http://schemas.microsoft.com/office/drawing/2014/main" id="{929FBA3D-0DF5-7548-BBF4-6A2A35109DE9}"/>
              </a:ext>
            </a:extLst>
          </p:cNvPr>
          <p:cNvPicPr>
            <a:picLocks noChangeAspect="1"/>
          </p:cNvPicPr>
          <p:nvPr/>
        </p:nvPicPr>
        <p:blipFill>
          <a:blip r:embed="rId4"/>
          <a:stretch>
            <a:fillRect/>
          </a:stretch>
        </p:blipFill>
        <p:spPr>
          <a:xfrm>
            <a:off x="135866" y="4385900"/>
            <a:ext cx="764914" cy="812227"/>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B69FD4B1-3053-0C4F-8FC6-E281D49DE2D2}"/>
              </a:ext>
            </a:extLst>
          </p:cNvPr>
          <p:cNvPicPr>
            <a:picLocks noChangeAspect="1"/>
          </p:cNvPicPr>
          <p:nvPr/>
        </p:nvPicPr>
        <p:blipFill>
          <a:blip r:embed="rId5"/>
          <a:stretch>
            <a:fillRect/>
          </a:stretch>
        </p:blipFill>
        <p:spPr>
          <a:xfrm>
            <a:off x="17581" y="1586193"/>
            <a:ext cx="1001484" cy="827998"/>
          </a:xfrm>
          <a:prstGeom prst="rect">
            <a:avLst/>
          </a:prstGeom>
        </p:spPr>
      </p:pic>
      <p:pic>
        <p:nvPicPr>
          <p:cNvPr id="16" name="Picture 15" descr="A picture containing chart&#10;&#10;Description automatically generated">
            <a:extLst>
              <a:ext uri="{FF2B5EF4-FFF2-40B4-BE49-F238E27FC236}">
                <a16:creationId xmlns:a16="http://schemas.microsoft.com/office/drawing/2014/main" id="{5122D510-0750-7D41-A131-7F6204901DF5}"/>
              </a:ext>
            </a:extLst>
          </p:cNvPr>
          <p:cNvPicPr>
            <a:picLocks noChangeAspect="1"/>
          </p:cNvPicPr>
          <p:nvPr/>
        </p:nvPicPr>
        <p:blipFill>
          <a:blip r:embed="rId6"/>
          <a:stretch>
            <a:fillRect/>
          </a:stretch>
        </p:blipFill>
        <p:spPr>
          <a:xfrm>
            <a:off x="1159315" y="587768"/>
            <a:ext cx="2768425" cy="2719950"/>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880D8566-0EF9-B74E-BD21-1729F65AA4AE}"/>
              </a:ext>
            </a:extLst>
          </p:cNvPr>
          <p:cNvPicPr>
            <a:picLocks noChangeAspect="1"/>
          </p:cNvPicPr>
          <p:nvPr/>
        </p:nvPicPr>
        <p:blipFill>
          <a:blip r:embed="rId7"/>
          <a:stretch>
            <a:fillRect/>
          </a:stretch>
        </p:blipFill>
        <p:spPr>
          <a:xfrm>
            <a:off x="4805081" y="705067"/>
            <a:ext cx="2596070" cy="2488351"/>
          </a:xfrm>
          <a:prstGeom prst="rect">
            <a:avLst/>
          </a:prstGeom>
        </p:spPr>
      </p:pic>
      <p:pic>
        <p:nvPicPr>
          <p:cNvPr id="20" name="Picture 19" descr="A picture containing dark, night sky&#10;&#10;Description automatically generated">
            <a:extLst>
              <a:ext uri="{FF2B5EF4-FFF2-40B4-BE49-F238E27FC236}">
                <a16:creationId xmlns:a16="http://schemas.microsoft.com/office/drawing/2014/main" id="{8402EE8B-70B4-9543-89BA-C3B6ECDBBEC2}"/>
              </a:ext>
            </a:extLst>
          </p:cNvPr>
          <p:cNvPicPr>
            <a:picLocks noChangeAspect="1"/>
          </p:cNvPicPr>
          <p:nvPr/>
        </p:nvPicPr>
        <p:blipFill>
          <a:blip r:embed="rId8"/>
          <a:stretch>
            <a:fillRect/>
          </a:stretch>
        </p:blipFill>
        <p:spPr>
          <a:xfrm>
            <a:off x="1181541" y="3800489"/>
            <a:ext cx="3290870" cy="2719950"/>
          </a:xfrm>
          <a:prstGeom prst="rect">
            <a:avLst/>
          </a:prstGeom>
        </p:spPr>
      </p:pic>
      <p:pic>
        <p:nvPicPr>
          <p:cNvPr id="30" name="Picture 29" descr="A picture containing fireworks, outdoor object, dark&#10;&#10;Description automatically generated">
            <a:extLst>
              <a:ext uri="{FF2B5EF4-FFF2-40B4-BE49-F238E27FC236}">
                <a16:creationId xmlns:a16="http://schemas.microsoft.com/office/drawing/2014/main" id="{A8657B57-D74C-D74F-82FF-36CCEBA5C16D}"/>
              </a:ext>
            </a:extLst>
          </p:cNvPr>
          <p:cNvPicPr>
            <a:picLocks noChangeAspect="1"/>
          </p:cNvPicPr>
          <p:nvPr/>
        </p:nvPicPr>
        <p:blipFill>
          <a:blip r:embed="rId9"/>
          <a:stretch>
            <a:fillRect/>
          </a:stretch>
        </p:blipFill>
        <p:spPr>
          <a:xfrm>
            <a:off x="4826295" y="3959861"/>
            <a:ext cx="3183150" cy="2569141"/>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AAA7AFBC-EC5E-8C4F-BB3C-C8E57ABCC5F8}"/>
              </a:ext>
            </a:extLst>
          </p:cNvPr>
          <p:cNvPicPr>
            <a:picLocks noChangeAspect="1"/>
          </p:cNvPicPr>
          <p:nvPr/>
        </p:nvPicPr>
        <p:blipFill>
          <a:blip r:embed="rId10"/>
          <a:stretch>
            <a:fillRect/>
          </a:stretch>
        </p:blipFill>
        <p:spPr>
          <a:xfrm>
            <a:off x="8472056" y="560640"/>
            <a:ext cx="3541396" cy="2932047"/>
          </a:xfrm>
          <a:prstGeom prst="rect">
            <a:avLst/>
          </a:prstGeom>
        </p:spPr>
      </p:pic>
      <p:sp>
        <p:nvSpPr>
          <p:cNvPr id="10" name="TextBox 9">
            <a:extLst>
              <a:ext uri="{FF2B5EF4-FFF2-40B4-BE49-F238E27FC236}">
                <a16:creationId xmlns:a16="http://schemas.microsoft.com/office/drawing/2014/main" id="{8D1B0AEB-6764-A04E-B311-4AC63D76ECBE}"/>
              </a:ext>
            </a:extLst>
          </p:cNvPr>
          <p:cNvSpPr txBox="1"/>
          <p:nvPr/>
        </p:nvSpPr>
        <p:spPr>
          <a:xfrm>
            <a:off x="2866663" y="0"/>
            <a:ext cx="6458674"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Behavioral strategy</a:t>
            </a:r>
          </a:p>
        </p:txBody>
      </p:sp>
      <p:pic>
        <p:nvPicPr>
          <p:cNvPr id="11" name="Picture 10" descr="Shape&#10;&#10;Description automatically generated with low confidence">
            <a:extLst>
              <a:ext uri="{FF2B5EF4-FFF2-40B4-BE49-F238E27FC236}">
                <a16:creationId xmlns:a16="http://schemas.microsoft.com/office/drawing/2014/main" id="{0570CFD7-810E-3C4E-B0F0-76C9235016B8}"/>
              </a:ext>
            </a:extLst>
          </p:cNvPr>
          <p:cNvPicPr>
            <a:picLocks noChangeAspect="1"/>
          </p:cNvPicPr>
          <p:nvPr/>
        </p:nvPicPr>
        <p:blipFill>
          <a:blip r:embed="rId11"/>
          <a:stretch>
            <a:fillRect/>
          </a:stretch>
        </p:blipFill>
        <p:spPr>
          <a:xfrm>
            <a:off x="11360150" y="0"/>
            <a:ext cx="831850" cy="831850"/>
          </a:xfrm>
          <a:prstGeom prst="rect">
            <a:avLst/>
          </a:prstGeom>
        </p:spPr>
      </p:pic>
      <p:cxnSp>
        <p:nvCxnSpPr>
          <p:cNvPr id="4" name="Straight Connector 3">
            <a:extLst>
              <a:ext uri="{FF2B5EF4-FFF2-40B4-BE49-F238E27FC236}">
                <a16:creationId xmlns:a16="http://schemas.microsoft.com/office/drawing/2014/main" id="{A040CB7D-0F79-CB4F-A43D-A6EA3CD4F1FC}"/>
              </a:ext>
            </a:extLst>
          </p:cNvPr>
          <p:cNvCxnSpPr/>
          <p:nvPr/>
        </p:nvCxnSpPr>
        <p:spPr>
          <a:xfrm>
            <a:off x="2006600" y="609338"/>
            <a:ext cx="533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9EA9233-C52E-6844-9075-2DA9707D4DF7}"/>
              </a:ext>
            </a:extLst>
          </p:cNvPr>
          <p:cNvSpPr txBox="1"/>
          <p:nvPr/>
        </p:nvSpPr>
        <p:spPr>
          <a:xfrm>
            <a:off x="2472296" y="396583"/>
            <a:ext cx="45557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1s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584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42" presetClass="path" presetSubtype="0" accel="50000" decel="50000" fill="hold" nodeType="withEffect">
                                  <p:stCondLst>
                                    <p:cond delay="0"/>
                                  </p:stCondLst>
                                  <p:childTnLst>
                                    <p:animMotion origin="layout" path="M -4.16667E-6 1.11111E-6 L -0.55885 -0.25139 " pathEditMode="relative" rAng="0" ptsTypes="AA">
                                      <p:cBhvr>
                                        <p:cTn id="20" dur="250" fill="hold"/>
                                        <p:tgtEl>
                                          <p:spTgt spid="3"/>
                                        </p:tgtEl>
                                        <p:attrNameLst>
                                          <p:attrName>ppt_x</p:attrName>
                                          <p:attrName>ppt_y</p:attrName>
                                        </p:attrNameLst>
                                      </p:cBhvr>
                                      <p:rCtr x="-27943" y="-12569"/>
                                    </p:animMotion>
                                  </p:childTnLst>
                                </p:cTn>
                              </p:par>
                              <p:par>
                                <p:cTn id="21" presetID="6" presetClass="emph" presetSubtype="0" fill="hold" nodeType="withEffect">
                                  <p:stCondLst>
                                    <p:cond delay="0"/>
                                  </p:stCondLst>
                                  <p:childTnLst>
                                    <p:animScale>
                                      <p:cBhvr>
                                        <p:cTn id="22" dur="250" fill="hold"/>
                                        <p:tgtEl>
                                          <p:spTgt spid="3"/>
                                        </p:tgtEl>
                                      </p:cBhvr>
                                      <p:by x="125000" y="125000"/>
                                    </p:animScale>
                                  </p:childTnLst>
                                </p:cTn>
                              </p:par>
                              <p:par>
                                <p:cTn id="23" presetID="1" presetClass="exit" presetSubtype="0" fill="hold"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iagram&#10;&#10;Description automatically generated">
            <a:extLst>
              <a:ext uri="{FF2B5EF4-FFF2-40B4-BE49-F238E27FC236}">
                <a16:creationId xmlns:a16="http://schemas.microsoft.com/office/drawing/2014/main" id="{CE37BC04-0769-3347-A335-4574C9AF2831}"/>
              </a:ext>
            </a:extLst>
          </p:cNvPr>
          <p:cNvPicPr>
            <a:picLocks noChangeAspect="1"/>
          </p:cNvPicPr>
          <p:nvPr/>
        </p:nvPicPr>
        <p:blipFill>
          <a:blip r:embed="rId2"/>
          <a:stretch>
            <a:fillRect/>
          </a:stretch>
        </p:blipFill>
        <p:spPr>
          <a:xfrm>
            <a:off x="1216550" y="1608934"/>
            <a:ext cx="4419260" cy="3649915"/>
          </a:xfrm>
          <a:prstGeom prst="rect">
            <a:avLst/>
          </a:prstGeom>
        </p:spPr>
      </p:pic>
      <p:sp>
        <p:nvSpPr>
          <p:cNvPr id="5" name="TextBox 4">
            <a:extLst>
              <a:ext uri="{FF2B5EF4-FFF2-40B4-BE49-F238E27FC236}">
                <a16:creationId xmlns:a16="http://schemas.microsoft.com/office/drawing/2014/main" id="{69C93C25-F968-EA42-9D1E-CD620311A7D1}"/>
              </a:ext>
            </a:extLst>
          </p:cNvPr>
          <p:cNvSpPr txBox="1"/>
          <p:nvPr/>
        </p:nvSpPr>
        <p:spPr>
          <a:xfrm>
            <a:off x="2866663" y="0"/>
            <a:ext cx="6458674"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Behavioral strategy</a:t>
            </a:r>
          </a:p>
        </p:txBody>
      </p:sp>
      <p:sp>
        <p:nvSpPr>
          <p:cNvPr id="2" name="TextBox 1">
            <a:extLst>
              <a:ext uri="{FF2B5EF4-FFF2-40B4-BE49-F238E27FC236}">
                <a16:creationId xmlns:a16="http://schemas.microsoft.com/office/drawing/2014/main" id="{87503F9B-943B-8341-91FD-3FD429BEA9AD}"/>
              </a:ext>
            </a:extLst>
          </p:cNvPr>
          <p:cNvSpPr txBox="1"/>
          <p:nvPr/>
        </p:nvSpPr>
        <p:spPr>
          <a:xfrm>
            <a:off x="1899360" y="5450066"/>
            <a:ext cx="3736450" cy="1200329"/>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Belief about the target location is embodied in eye movements</a:t>
            </a:r>
          </a:p>
        </p:txBody>
      </p:sp>
      <p:pic>
        <p:nvPicPr>
          <p:cNvPr id="7" name="Picture 6" descr="Shape&#10;&#10;Description automatically generated with low confidence">
            <a:extLst>
              <a:ext uri="{FF2B5EF4-FFF2-40B4-BE49-F238E27FC236}">
                <a16:creationId xmlns:a16="http://schemas.microsoft.com/office/drawing/2014/main" id="{D44922D7-AEC4-6C4C-9B90-35F89610F485}"/>
              </a:ext>
            </a:extLst>
          </p:cNvPr>
          <p:cNvPicPr>
            <a:picLocks noChangeAspect="1"/>
          </p:cNvPicPr>
          <p:nvPr/>
        </p:nvPicPr>
        <p:blipFill>
          <a:blip r:embed="rId3"/>
          <a:stretch>
            <a:fillRect/>
          </a:stretch>
        </p:blipFill>
        <p:spPr>
          <a:xfrm>
            <a:off x="11360150" y="0"/>
            <a:ext cx="831850" cy="831850"/>
          </a:xfrm>
          <a:prstGeom prst="rect">
            <a:avLst/>
          </a:prstGeom>
        </p:spPr>
      </p:pic>
    </p:spTree>
    <p:extLst>
      <p:ext uri="{BB962C8B-B14F-4D97-AF65-F5344CB8AC3E}">
        <p14:creationId xmlns:p14="http://schemas.microsoft.com/office/powerpoint/2010/main" val="3030503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imeline&#10;&#10;Description automatically generated with medium confidence">
            <a:extLst>
              <a:ext uri="{FF2B5EF4-FFF2-40B4-BE49-F238E27FC236}">
                <a16:creationId xmlns:a16="http://schemas.microsoft.com/office/drawing/2014/main" id="{2A3EE3B5-7C1C-C04E-A992-8D2F17E5E993}"/>
              </a:ext>
            </a:extLst>
          </p:cNvPr>
          <p:cNvPicPr>
            <a:picLocks noChangeAspect="1"/>
          </p:cNvPicPr>
          <p:nvPr/>
        </p:nvPicPr>
        <p:blipFill>
          <a:blip r:embed="rId2"/>
          <a:stretch>
            <a:fillRect/>
          </a:stretch>
        </p:blipFill>
        <p:spPr>
          <a:xfrm>
            <a:off x="7407911" y="1387688"/>
            <a:ext cx="3207922" cy="3871161"/>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CE37BC04-0769-3347-A335-4574C9AF2831}"/>
              </a:ext>
            </a:extLst>
          </p:cNvPr>
          <p:cNvPicPr>
            <a:picLocks noChangeAspect="1"/>
          </p:cNvPicPr>
          <p:nvPr/>
        </p:nvPicPr>
        <p:blipFill>
          <a:blip r:embed="rId3"/>
          <a:stretch>
            <a:fillRect/>
          </a:stretch>
        </p:blipFill>
        <p:spPr>
          <a:xfrm>
            <a:off x="1216550" y="1608934"/>
            <a:ext cx="4419260" cy="3649915"/>
          </a:xfrm>
          <a:prstGeom prst="rect">
            <a:avLst/>
          </a:prstGeom>
        </p:spPr>
      </p:pic>
      <p:sp>
        <p:nvSpPr>
          <p:cNvPr id="5" name="TextBox 4">
            <a:extLst>
              <a:ext uri="{FF2B5EF4-FFF2-40B4-BE49-F238E27FC236}">
                <a16:creationId xmlns:a16="http://schemas.microsoft.com/office/drawing/2014/main" id="{69C93C25-F968-EA42-9D1E-CD620311A7D1}"/>
              </a:ext>
            </a:extLst>
          </p:cNvPr>
          <p:cNvSpPr txBox="1"/>
          <p:nvPr/>
        </p:nvSpPr>
        <p:spPr>
          <a:xfrm>
            <a:off x="2866663" y="0"/>
            <a:ext cx="6458674"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Behavioral strategy</a:t>
            </a:r>
          </a:p>
        </p:txBody>
      </p:sp>
      <p:sp>
        <p:nvSpPr>
          <p:cNvPr id="7" name="TextBox 6">
            <a:extLst>
              <a:ext uri="{FF2B5EF4-FFF2-40B4-BE49-F238E27FC236}">
                <a16:creationId xmlns:a16="http://schemas.microsoft.com/office/drawing/2014/main" id="{A38A1405-F8C8-3545-BAFF-75E0510AD247}"/>
              </a:ext>
            </a:extLst>
          </p:cNvPr>
          <p:cNvSpPr txBox="1"/>
          <p:nvPr/>
        </p:nvSpPr>
        <p:spPr>
          <a:xfrm>
            <a:off x="1899360" y="5450066"/>
            <a:ext cx="3736450" cy="1200329"/>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Belief about the target location is embodied in eye movements</a:t>
            </a:r>
          </a:p>
        </p:txBody>
      </p:sp>
      <p:sp>
        <p:nvSpPr>
          <p:cNvPr id="8" name="TextBox 7">
            <a:extLst>
              <a:ext uri="{FF2B5EF4-FFF2-40B4-BE49-F238E27FC236}">
                <a16:creationId xmlns:a16="http://schemas.microsoft.com/office/drawing/2014/main" id="{232469C7-3BD7-D843-B344-E3288CE34C36}"/>
              </a:ext>
            </a:extLst>
          </p:cNvPr>
          <p:cNvSpPr txBox="1"/>
          <p:nvPr/>
        </p:nvSpPr>
        <p:spPr>
          <a:xfrm>
            <a:off x="7143647" y="5589765"/>
            <a:ext cx="3736450"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Embodiment supports task performance</a:t>
            </a:r>
          </a:p>
        </p:txBody>
      </p:sp>
      <p:pic>
        <p:nvPicPr>
          <p:cNvPr id="9" name="Picture 8" descr="Shape&#10;&#10;Description automatically generated with low confidence">
            <a:extLst>
              <a:ext uri="{FF2B5EF4-FFF2-40B4-BE49-F238E27FC236}">
                <a16:creationId xmlns:a16="http://schemas.microsoft.com/office/drawing/2014/main" id="{0ED6E7C8-7A74-D74E-96AC-885A7C0997F1}"/>
              </a:ext>
            </a:extLst>
          </p:cNvPr>
          <p:cNvPicPr>
            <a:picLocks noChangeAspect="1"/>
          </p:cNvPicPr>
          <p:nvPr/>
        </p:nvPicPr>
        <p:blipFill>
          <a:blip r:embed="rId4"/>
          <a:stretch>
            <a:fillRect/>
          </a:stretch>
        </p:blipFill>
        <p:spPr>
          <a:xfrm>
            <a:off x="11360150" y="0"/>
            <a:ext cx="831850" cy="831850"/>
          </a:xfrm>
          <a:prstGeom prst="rect">
            <a:avLst/>
          </a:prstGeom>
        </p:spPr>
      </p:pic>
    </p:spTree>
    <p:extLst>
      <p:ext uri="{BB962C8B-B14F-4D97-AF65-F5344CB8AC3E}">
        <p14:creationId xmlns:p14="http://schemas.microsoft.com/office/powerpoint/2010/main" val="4125594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imeline&#10;&#10;Description automatically generated with medium confidence">
            <a:extLst>
              <a:ext uri="{FF2B5EF4-FFF2-40B4-BE49-F238E27FC236}">
                <a16:creationId xmlns:a16="http://schemas.microsoft.com/office/drawing/2014/main" id="{2A3EE3B5-7C1C-C04E-A992-8D2F17E5E993}"/>
              </a:ext>
            </a:extLst>
          </p:cNvPr>
          <p:cNvPicPr>
            <a:picLocks noChangeAspect="1"/>
          </p:cNvPicPr>
          <p:nvPr/>
        </p:nvPicPr>
        <p:blipFill>
          <a:blip r:embed="rId2"/>
          <a:stretch>
            <a:fillRect/>
          </a:stretch>
        </p:blipFill>
        <p:spPr>
          <a:xfrm>
            <a:off x="7407911" y="1387688"/>
            <a:ext cx="3207922" cy="3871161"/>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CE37BC04-0769-3347-A335-4574C9AF2831}"/>
              </a:ext>
            </a:extLst>
          </p:cNvPr>
          <p:cNvPicPr>
            <a:picLocks noChangeAspect="1"/>
          </p:cNvPicPr>
          <p:nvPr/>
        </p:nvPicPr>
        <p:blipFill>
          <a:blip r:embed="rId3"/>
          <a:stretch>
            <a:fillRect/>
          </a:stretch>
        </p:blipFill>
        <p:spPr>
          <a:xfrm>
            <a:off x="1216550" y="1608934"/>
            <a:ext cx="4419260" cy="3649915"/>
          </a:xfrm>
          <a:prstGeom prst="rect">
            <a:avLst/>
          </a:prstGeom>
        </p:spPr>
      </p:pic>
      <p:sp>
        <p:nvSpPr>
          <p:cNvPr id="5" name="TextBox 4">
            <a:extLst>
              <a:ext uri="{FF2B5EF4-FFF2-40B4-BE49-F238E27FC236}">
                <a16:creationId xmlns:a16="http://schemas.microsoft.com/office/drawing/2014/main" id="{75880D98-6E60-FA4D-AAB2-A4239C76F222}"/>
              </a:ext>
            </a:extLst>
          </p:cNvPr>
          <p:cNvSpPr txBox="1"/>
          <p:nvPr/>
        </p:nvSpPr>
        <p:spPr>
          <a:xfrm>
            <a:off x="3822701" y="543766"/>
            <a:ext cx="4914900" cy="584775"/>
          </a:xfrm>
          <a:prstGeom prst="rect">
            <a:avLst/>
          </a:prstGeom>
          <a:noFill/>
        </p:spPr>
        <p:txBody>
          <a:bodyPr wrap="square" rtlCol="0">
            <a:spAutoFit/>
          </a:bodyPr>
          <a:lstStyle/>
          <a:p>
            <a:r>
              <a:rPr lang="en-US" sz="3200" dirty="0"/>
              <a:t>Why is embodiment useful?</a:t>
            </a:r>
          </a:p>
        </p:txBody>
      </p:sp>
      <p:sp>
        <p:nvSpPr>
          <p:cNvPr id="6" name="TextBox 5">
            <a:extLst>
              <a:ext uri="{FF2B5EF4-FFF2-40B4-BE49-F238E27FC236}">
                <a16:creationId xmlns:a16="http://schemas.microsoft.com/office/drawing/2014/main" id="{6F54BB1C-72D6-7B45-B8CE-416AC6A6FE3E}"/>
              </a:ext>
            </a:extLst>
          </p:cNvPr>
          <p:cNvSpPr txBox="1"/>
          <p:nvPr/>
        </p:nvSpPr>
        <p:spPr>
          <a:xfrm>
            <a:off x="1899360" y="5450066"/>
            <a:ext cx="3736450" cy="1200329"/>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Belief about the target location is embodied in eye movements</a:t>
            </a:r>
          </a:p>
        </p:txBody>
      </p:sp>
      <p:sp>
        <p:nvSpPr>
          <p:cNvPr id="7" name="TextBox 6">
            <a:extLst>
              <a:ext uri="{FF2B5EF4-FFF2-40B4-BE49-F238E27FC236}">
                <a16:creationId xmlns:a16="http://schemas.microsoft.com/office/drawing/2014/main" id="{3768C8CC-EFF7-634A-9EE1-A8FB599DCD45}"/>
              </a:ext>
            </a:extLst>
          </p:cNvPr>
          <p:cNvSpPr txBox="1"/>
          <p:nvPr/>
        </p:nvSpPr>
        <p:spPr>
          <a:xfrm>
            <a:off x="7143647" y="5589765"/>
            <a:ext cx="3736450"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Embodiment supports task performance</a:t>
            </a:r>
          </a:p>
        </p:txBody>
      </p:sp>
      <p:pic>
        <p:nvPicPr>
          <p:cNvPr id="8" name="Picture 7" descr="Shape&#10;&#10;Description automatically generated with low confidence">
            <a:extLst>
              <a:ext uri="{FF2B5EF4-FFF2-40B4-BE49-F238E27FC236}">
                <a16:creationId xmlns:a16="http://schemas.microsoft.com/office/drawing/2014/main" id="{F69AA896-2E7F-F849-8AD0-16C348209A90}"/>
              </a:ext>
            </a:extLst>
          </p:cNvPr>
          <p:cNvPicPr>
            <a:picLocks noChangeAspect="1"/>
          </p:cNvPicPr>
          <p:nvPr/>
        </p:nvPicPr>
        <p:blipFill>
          <a:blip r:embed="rId4"/>
          <a:stretch>
            <a:fillRect/>
          </a:stretch>
        </p:blipFill>
        <p:spPr>
          <a:xfrm>
            <a:off x="11360150" y="0"/>
            <a:ext cx="831850" cy="831850"/>
          </a:xfrm>
          <a:prstGeom prst="rect">
            <a:avLst/>
          </a:prstGeom>
        </p:spPr>
      </p:pic>
    </p:spTree>
    <p:extLst>
      <p:ext uri="{BB962C8B-B14F-4D97-AF65-F5344CB8AC3E}">
        <p14:creationId xmlns:p14="http://schemas.microsoft.com/office/powerpoint/2010/main" val="2497535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7AAB4F2-4785-804F-9614-153BD0AAAD1A}"/>
              </a:ext>
            </a:extLst>
          </p:cNvPr>
          <p:cNvGrpSpPr/>
          <p:nvPr/>
        </p:nvGrpSpPr>
        <p:grpSpPr>
          <a:xfrm>
            <a:off x="3046231" y="2603503"/>
            <a:ext cx="6193716" cy="2641239"/>
            <a:chOff x="3254410" y="1782501"/>
            <a:chExt cx="8817023" cy="3759920"/>
          </a:xfrm>
        </p:grpSpPr>
        <p:sp>
          <p:nvSpPr>
            <p:cNvPr id="24" name="Rectangle 23">
              <a:extLst>
                <a:ext uri="{FF2B5EF4-FFF2-40B4-BE49-F238E27FC236}">
                  <a16:creationId xmlns:a16="http://schemas.microsoft.com/office/drawing/2014/main" id="{69560330-C997-3F43-B41F-4D3BF475BDF6}"/>
                </a:ext>
              </a:extLst>
            </p:cNvPr>
            <p:cNvSpPr/>
            <p:nvPr/>
          </p:nvSpPr>
          <p:spPr>
            <a:xfrm>
              <a:off x="6636222" y="1782501"/>
              <a:ext cx="1926848" cy="10029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02C5836-8929-CE4A-8834-955E01D2F8B2}"/>
                </a:ext>
              </a:extLst>
            </p:cNvPr>
            <p:cNvSpPr/>
            <p:nvPr/>
          </p:nvSpPr>
          <p:spPr>
            <a:xfrm>
              <a:off x="3501341" y="2141315"/>
              <a:ext cx="3134880" cy="3025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14F93950-2BA7-5A4D-925E-8FBDD4768A28}"/>
                </a:ext>
              </a:extLst>
            </p:cNvPr>
            <p:cNvSpPr/>
            <p:nvPr/>
          </p:nvSpPr>
          <p:spPr>
            <a:xfrm>
              <a:off x="3501343" y="5233340"/>
              <a:ext cx="1193892"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DF3D745-2961-BB4E-99A6-205E02F2C73D}"/>
                </a:ext>
              </a:extLst>
            </p:cNvPr>
            <p:cNvSpPr/>
            <p:nvPr/>
          </p:nvSpPr>
          <p:spPr>
            <a:xfrm>
              <a:off x="3254410" y="2141316"/>
              <a:ext cx="246931" cy="33582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94F5F078-D5A9-394D-886F-850FEF2C9694}"/>
                </a:ext>
              </a:extLst>
            </p:cNvPr>
            <p:cNvSpPr/>
            <p:nvPr/>
          </p:nvSpPr>
          <p:spPr>
            <a:xfrm>
              <a:off x="8951813" y="2141318"/>
              <a:ext cx="2872689" cy="302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2D28D71-1880-DD45-BA64-C7A18A15CE5B}"/>
                </a:ext>
              </a:extLst>
            </p:cNvPr>
            <p:cNvSpPr/>
            <p:nvPr/>
          </p:nvSpPr>
          <p:spPr>
            <a:xfrm>
              <a:off x="10450747" y="5197055"/>
              <a:ext cx="1516001" cy="302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96DD8002-F8D3-F94D-B40F-C308A4DF5200}"/>
                </a:ext>
              </a:extLst>
            </p:cNvPr>
            <p:cNvSpPr/>
            <p:nvPr/>
          </p:nvSpPr>
          <p:spPr>
            <a:xfrm>
              <a:off x="11824502" y="2141317"/>
              <a:ext cx="246931" cy="3358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riangle 30">
              <a:extLst>
                <a:ext uri="{FF2B5EF4-FFF2-40B4-BE49-F238E27FC236}">
                  <a16:creationId xmlns:a16="http://schemas.microsoft.com/office/drawing/2014/main" id="{79A59E2C-6800-6643-ADE5-0C9E0FAAFB6E}"/>
                </a:ext>
              </a:extLst>
            </p:cNvPr>
            <p:cNvSpPr/>
            <p:nvPr/>
          </p:nvSpPr>
          <p:spPr>
            <a:xfrm>
              <a:off x="4427653" y="5190472"/>
              <a:ext cx="775504" cy="351949"/>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riangle 31">
              <a:extLst>
                <a:ext uri="{FF2B5EF4-FFF2-40B4-BE49-F238E27FC236}">
                  <a16:creationId xmlns:a16="http://schemas.microsoft.com/office/drawing/2014/main" id="{F50DFCE9-5446-EE41-8583-2F320E208F5C}"/>
                </a:ext>
              </a:extLst>
            </p:cNvPr>
            <p:cNvSpPr/>
            <p:nvPr/>
          </p:nvSpPr>
          <p:spPr>
            <a:xfrm>
              <a:off x="8385993" y="2091870"/>
              <a:ext cx="775504" cy="351948"/>
            </a:xfrm>
            <a:prstGeom prst="triangle">
              <a:avLst/>
            </a:prstGeom>
            <a:solidFill>
              <a:schemeClr val="tx1"/>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89194666-215A-6645-8390-5F90AD18BB7B}"/>
              </a:ext>
            </a:extLst>
          </p:cNvPr>
          <p:cNvSpPr/>
          <p:nvPr/>
        </p:nvSpPr>
        <p:spPr>
          <a:xfrm>
            <a:off x="4278861" y="4762407"/>
            <a:ext cx="1353558" cy="7045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3FFD2B3-B11B-A441-A274-3B6FB897A5CE}"/>
              </a:ext>
            </a:extLst>
          </p:cNvPr>
          <p:cNvSpPr txBox="1"/>
          <p:nvPr/>
        </p:nvSpPr>
        <p:spPr>
          <a:xfrm>
            <a:off x="4131230" y="4782318"/>
            <a:ext cx="1560892" cy="707886"/>
          </a:xfrm>
          <a:prstGeom prst="rect">
            <a:avLst/>
          </a:prstGeom>
          <a:noFill/>
        </p:spPr>
        <p:txBody>
          <a:bodyPr wrap="square" rtlCol="0">
            <a:spAutoFit/>
          </a:bodyPr>
          <a:lstStyle/>
          <a:p>
            <a:pPr algn="ctr"/>
            <a:r>
              <a:rPr lang="en-US" sz="2000" b="1" dirty="0"/>
              <a:t>INFER</a:t>
            </a:r>
          </a:p>
          <a:p>
            <a:pPr algn="ctr"/>
            <a:r>
              <a:rPr lang="en-US" sz="2000" b="1" dirty="0"/>
              <a:t>VELOCITY</a:t>
            </a:r>
            <a:endParaRPr lang="en-US" sz="1600" b="1" dirty="0"/>
          </a:p>
        </p:txBody>
      </p:sp>
      <p:sp>
        <p:nvSpPr>
          <p:cNvPr id="35" name="TextBox 34">
            <a:extLst>
              <a:ext uri="{FF2B5EF4-FFF2-40B4-BE49-F238E27FC236}">
                <a16:creationId xmlns:a16="http://schemas.microsoft.com/office/drawing/2014/main" id="{F65FE6EE-C994-ED41-B5D8-29E8E970B32A}"/>
              </a:ext>
            </a:extLst>
          </p:cNvPr>
          <p:cNvSpPr txBox="1"/>
          <p:nvPr/>
        </p:nvSpPr>
        <p:spPr>
          <a:xfrm>
            <a:off x="8412525" y="5235559"/>
            <a:ext cx="1507768" cy="461665"/>
          </a:xfrm>
          <a:prstGeom prst="rect">
            <a:avLst/>
          </a:prstGeom>
          <a:noFill/>
        </p:spPr>
        <p:txBody>
          <a:bodyPr wrap="square" rtlCol="0">
            <a:spAutoFit/>
          </a:bodyPr>
          <a:lstStyle/>
          <a:p>
            <a:r>
              <a:rPr lang="en-US" sz="2400" dirty="0"/>
              <a:t>Act</a:t>
            </a:r>
            <a:endParaRPr lang="en-US" sz="2400" b="1" dirty="0"/>
          </a:p>
        </p:txBody>
      </p:sp>
      <p:sp>
        <p:nvSpPr>
          <p:cNvPr id="36" name="TextBox 35">
            <a:extLst>
              <a:ext uri="{FF2B5EF4-FFF2-40B4-BE49-F238E27FC236}">
                <a16:creationId xmlns:a16="http://schemas.microsoft.com/office/drawing/2014/main" id="{ED5ED224-D3BF-6A4F-8B5B-91EFD334ED41}"/>
              </a:ext>
            </a:extLst>
          </p:cNvPr>
          <p:cNvSpPr txBox="1"/>
          <p:nvPr/>
        </p:nvSpPr>
        <p:spPr>
          <a:xfrm>
            <a:off x="2675112" y="5220448"/>
            <a:ext cx="2123954" cy="461665"/>
          </a:xfrm>
          <a:prstGeom prst="rect">
            <a:avLst/>
          </a:prstGeom>
          <a:noFill/>
        </p:spPr>
        <p:txBody>
          <a:bodyPr wrap="square" rtlCol="0">
            <a:spAutoFit/>
          </a:bodyPr>
          <a:lstStyle/>
          <a:p>
            <a:r>
              <a:rPr lang="en-US" sz="2400" dirty="0"/>
              <a:t>Observe</a:t>
            </a:r>
            <a:endParaRPr lang="en-US" sz="2400" b="1" dirty="0"/>
          </a:p>
        </p:txBody>
      </p:sp>
      <p:sp>
        <p:nvSpPr>
          <p:cNvPr id="39" name="TextBox 38">
            <a:extLst>
              <a:ext uri="{FF2B5EF4-FFF2-40B4-BE49-F238E27FC236}">
                <a16:creationId xmlns:a16="http://schemas.microsoft.com/office/drawing/2014/main" id="{8739CE41-BC9C-0145-898B-C1FA1C30938C}"/>
              </a:ext>
            </a:extLst>
          </p:cNvPr>
          <p:cNvSpPr txBox="1"/>
          <p:nvPr/>
        </p:nvSpPr>
        <p:spPr>
          <a:xfrm>
            <a:off x="5531715" y="2724928"/>
            <a:ext cx="1243704" cy="461665"/>
          </a:xfrm>
          <a:prstGeom prst="rect">
            <a:avLst/>
          </a:prstGeom>
          <a:noFill/>
        </p:spPr>
        <p:txBody>
          <a:bodyPr wrap="square" rtlCol="0">
            <a:spAutoFit/>
          </a:bodyPr>
          <a:lstStyle/>
          <a:p>
            <a:r>
              <a:rPr lang="en-US" sz="2400" b="1" dirty="0"/>
              <a:t>WORLD</a:t>
            </a:r>
            <a:endParaRPr lang="en-US" b="1" dirty="0"/>
          </a:p>
        </p:txBody>
      </p:sp>
      <p:sp>
        <p:nvSpPr>
          <p:cNvPr id="40" name="Rectangle 39">
            <a:extLst>
              <a:ext uri="{FF2B5EF4-FFF2-40B4-BE49-F238E27FC236}">
                <a16:creationId xmlns:a16="http://schemas.microsoft.com/office/drawing/2014/main" id="{E32045C5-15A9-584C-8956-BAA334CE2FF4}"/>
              </a:ext>
            </a:extLst>
          </p:cNvPr>
          <p:cNvSpPr/>
          <p:nvPr/>
        </p:nvSpPr>
        <p:spPr>
          <a:xfrm>
            <a:off x="6685493" y="4762407"/>
            <a:ext cx="1415967" cy="7045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705A2C25-ECB3-0B48-B6FA-ABD8E7E2D9F4}"/>
              </a:ext>
            </a:extLst>
          </p:cNvPr>
          <p:cNvSpPr txBox="1"/>
          <p:nvPr/>
        </p:nvSpPr>
        <p:spPr>
          <a:xfrm>
            <a:off x="6711744" y="4896618"/>
            <a:ext cx="1639283" cy="400110"/>
          </a:xfrm>
          <a:prstGeom prst="rect">
            <a:avLst/>
          </a:prstGeom>
          <a:noFill/>
        </p:spPr>
        <p:txBody>
          <a:bodyPr wrap="square" rtlCol="0">
            <a:spAutoFit/>
          </a:bodyPr>
          <a:lstStyle/>
          <a:p>
            <a:r>
              <a:rPr lang="en-US" sz="2000" b="1" dirty="0"/>
              <a:t>INTEGRATE</a:t>
            </a:r>
            <a:endParaRPr lang="en-US" sz="1600" b="1" dirty="0"/>
          </a:p>
        </p:txBody>
      </p:sp>
      <p:sp>
        <p:nvSpPr>
          <p:cNvPr id="52" name="Rectangle 51">
            <a:extLst>
              <a:ext uri="{FF2B5EF4-FFF2-40B4-BE49-F238E27FC236}">
                <a16:creationId xmlns:a16="http://schemas.microsoft.com/office/drawing/2014/main" id="{A99E12DB-0464-7447-9D34-3C2287BE8B98}"/>
              </a:ext>
            </a:extLst>
          </p:cNvPr>
          <p:cNvSpPr/>
          <p:nvPr/>
        </p:nvSpPr>
        <p:spPr>
          <a:xfrm>
            <a:off x="5644318" y="5022278"/>
            <a:ext cx="838676" cy="1923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riangle 52">
            <a:extLst>
              <a:ext uri="{FF2B5EF4-FFF2-40B4-BE49-F238E27FC236}">
                <a16:creationId xmlns:a16="http://schemas.microsoft.com/office/drawing/2014/main" id="{5AF52EEB-010F-6047-9761-DC5A057D7755}"/>
              </a:ext>
            </a:extLst>
          </p:cNvPr>
          <p:cNvSpPr/>
          <p:nvPr/>
        </p:nvSpPr>
        <p:spPr>
          <a:xfrm>
            <a:off x="6307725" y="4997508"/>
            <a:ext cx="544770" cy="247234"/>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92F5A55C-B994-A248-89DA-4D1A945B7DB0}"/>
              </a:ext>
            </a:extLst>
          </p:cNvPr>
          <p:cNvSpPr txBox="1"/>
          <p:nvPr/>
        </p:nvSpPr>
        <p:spPr>
          <a:xfrm>
            <a:off x="3822701" y="543766"/>
            <a:ext cx="4914900" cy="584775"/>
          </a:xfrm>
          <a:prstGeom prst="rect">
            <a:avLst/>
          </a:prstGeom>
          <a:noFill/>
        </p:spPr>
        <p:txBody>
          <a:bodyPr wrap="square" rtlCol="0">
            <a:spAutoFit/>
          </a:bodyPr>
          <a:lstStyle/>
          <a:p>
            <a:r>
              <a:rPr lang="en-US" sz="3200" dirty="0"/>
              <a:t>Why is embodiment useful?</a:t>
            </a:r>
          </a:p>
        </p:txBody>
      </p:sp>
    </p:spTree>
    <p:extLst>
      <p:ext uri="{BB962C8B-B14F-4D97-AF65-F5344CB8AC3E}">
        <p14:creationId xmlns:p14="http://schemas.microsoft.com/office/powerpoint/2010/main" val="333285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7AAB4F2-4785-804F-9614-153BD0AAAD1A}"/>
              </a:ext>
            </a:extLst>
          </p:cNvPr>
          <p:cNvGrpSpPr/>
          <p:nvPr/>
        </p:nvGrpSpPr>
        <p:grpSpPr>
          <a:xfrm>
            <a:off x="3046231" y="2603503"/>
            <a:ext cx="6193716" cy="2641239"/>
            <a:chOff x="3254410" y="1782501"/>
            <a:chExt cx="8817023" cy="3759920"/>
          </a:xfrm>
        </p:grpSpPr>
        <p:sp>
          <p:nvSpPr>
            <p:cNvPr id="24" name="Rectangle 23">
              <a:extLst>
                <a:ext uri="{FF2B5EF4-FFF2-40B4-BE49-F238E27FC236}">
                  <a16:creationId xmlns:a16="http://schemas.microsoft.com/office/drawing/2014/main" id="{69560330-C997-3F43-B41F-4D3BF475BDF6}"/>
                </a:ext>
              </a:extLst>
            </p:cNvPr>
            <p:cNvSpPr/>
            <p:nvPr/>
          </p:nvSpPr>
          <p:spPr>
            <a:xfrm>
              <a:off x="6636222" y="1782501"/>
              <a:ext cx="1926848" cy="10029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02C5836-8929-CE4A-8834-955E01D2F8B2}"/>
                </a:ext>
              </a:extLst>
            </p:cNvPr>
            <p:cNvSpPr/>
            <p:nvPr/>
          </p:nvSpPr>
          <p:spPr>
            <a:xfrm>
              <a:off x="3501341" y="2141315"/>
              <a:ext cx="3134880" cy="3025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14F93950-2BA7-5A4D-925E-8FBDD4768A28}"/>
                </a:ext>
              </a:extLst>
            </p:cNvPr>
            <p:cNvSpPr/>
            <p:nvPr/>
          </p:nvSpPr>
          <p:spPr>
            <a:xfrm>
              <a:off x="3501343" y="5233340"/>
              <a:ext cx="1193892"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DF3D745-2961-BB4E-99A6-205E02F2C73D}"/>
                </a:ext>
              </a:extLst>
            </p:cNvPr>
            <p:cNvSpPr/>
            <p:nvPr/>
          </p:nvSpPr>
          <p:spPr>
            <a:xfrm>
              <a:off x="3254410" y="2141316"/>
              <a:ext cx="246931" cy="33582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94F5F078-D5A9-394D-886F-850FEF2C9694}"/>
                </a:ext>
              </a:extLst>
            </p:cNvPr>
            <p:cNvSpPr/>
            <p:nvPr/>
          </p:nvSpPr>
          <p:spPr>
            <a:xfrm>
              <a:off x="8951813" y="2141318"/>
              <a:ext cx="2872689" cy="302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2D28D71-1880-DD45-BA64-C7A18A15CE5B}"/>
                </a:ext>
              </a:extLst>
            </p:cNvPr>
            <p:cNvSpPr/>
            <p:nvPr/>
          </p:nvSpPr>
          <p:spPr>
            <a:xfrm>
              <a:off x="10450747" y="5197055"/>
              <a:ext cx="1516001" cy="302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96DD8002-F8D3-F94D-B40F-C308A4DF5200}"/>
                </a:ext>
              </a:extLst>
            </p:cNvPr>
            <p:cNvSpPr/>
            <p:nvPr/>
          </p:nvSpPr>
          <p:spPr>
            <a:xfrm>
              <a:off x="11824502" y="2141317"/>
              <a:ext cx="246931" cy="3358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riangle 30">
              <a:extLst>
                <a:ext uri="{FF2B5EF4-FFF2-40B4-BE49-F238E27FC236}">
                  <a16:creationId xmlns:a16="http://schemas.microsoft.com/office/drawing/2014/main" id="{79A59E2C-6800-6643-ADE5-0C9E0FAAFB6E}"/>
                </a:ext>
              </a:extLst>
            </p:cNvPr>
            <p:cNvSpPr/>
            <p:nvPr/>
          </p:nvSpPr>
          <p:spPr>
            <a:xfrm>
              <a:off x="4427653" y="5190472"/>
              <a:ext cx="775504" cy="351949"/>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riangle 31">
              <a:extLst>
                <a:ext uri="{FF2B5EF4-FFF2-40B4-BE49-F238E27FC236}">
                  <a16:creationId xmlns:a16="http://schemas.microsoft.com/office/drawing/2014/main" id="{F50DFCE9-5446-EE41-8583-2F320E208F5C}"/>
                </a:ext>
              </a:extLst>
            </p:cNvPr>
            <p:cNvSpPr/>
            <p:nvPr/>
          </p:nvSpPr>
          <p:spPr>
            <a:xfrm>
              <a:off x="8385993" y="2091870"/>
              <a:ext cx="775504" cy="351948"/>
            </a:xfrm>
            <a:prstGeom prst="triangle">
              <a:avLst/>
            </a:prstGeom>
            <a:solidFill>
              <a:schemeClr val="tx1"/>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89194666-215A-6645-8390-5F90AD18BB7B}"/>
              </a:ext>
            </a:extLst>
          </p:cNvPr>
          <p:cNvSpPr/>
          <p:nvPr/>
        </p:nvSpPr>
        <p:spPr>
          <a:xfrm>
            <a:off x="4278861" y="4762407"/>
            <a:ext cx="1353558" cy="704516"/>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3FFD2B3-B11B-A441-A274-3B6FB897A5CE}"/>
              </a:ext>
            </a:extLst>
          </p:cNvPr>
          <p:cNvSpPr txBox="1"/>
          <p:nvPr/>
        </p:nvSpPr>
        <p:spPr>
          <a:xfrm>
            <a:off x="4131230" y="4782318"/>
            <a:ext cx="1560892" cy="707886"/>
          </a:xfrm>
          <a:prstGeom prst="rect">
            <a:avLst/>
          </a:prstGeom>
          <a:noFill/>
        </p:spPr>
        <p:txBody>
          <a:bodyPr wrap="square" rtlCol="0">
            <a:spAutoFit/>
          </a:bodyPr>
          <a:lstStyle/>
          <a:p>
            <a:pPr algn="ctr"/>
            <a:r>
              <a:rPr lang="en-US" sz="2000" b="1" dirty="0">
                <a:solidFill>
                  <a:schemeClr val="accent4">
                    <a:lumMod val="75000"/>
                  </a:schemeClr>
                </a:solidFill>
              </a:rPr>
              <a:t>INFER</a:t>
            </a:r>
          </a:p>
          <a:p>
            <a:pPr algn="ctr"/>
            <a:r>
              <a:rPr lang="en-US" sz="2000" b="1" dirty="0">
                <a:solidFill>
                  <a:schemeClr val="accent4">
                    <a:lumMod val="75000"/>
                  </a:schemeClr>
                </a:solidFill>
              </a:rPr>
              <a:t>VELOCITY</a:t>
            </a:r>
            <a:endParaRPr lang="en-US" sz="1600" b="1" dirty="0">
              <a:solidFill>
                <a:schemeClr val="accent4">
                  <a:lumMod val="75000"/>
                </a:schemeClr>
              </a:solidFill>
            </a:endParaRPr>
          </a:p>
        </p:txBody>
      </p:sp>
      <p:sp>
        <p:nvSpPr>
          <p:cNvPr id="39" name="TextBox 38">
            <a:extLst>
              <a:ext uri="{FF2B5EF4-FFF2-40B4-BE49-F238E27FC236}">
                <a16:creationId xmlns:a16="http://schemas.microsoft.com/office/drawing/2014/main" id="{8739CE41-BC9C-0145-898B-C1FA1C30938C}"/>
              </a:ext>
            </a:extLst>
          </p:cNvPr>
          <p:cNvSpPr txBox="1"/>
          <p:nvPr/>
        </p:nvSpPr>
        <p:spPr>
          <a:xfrm>
            <a:off x="5531715" y="2724928"/>
            <a:ext cx="1243704" cy="461665"/>
          </a:xfrm>
          <a:prstGeom prst="rect">
            <a:avLst/>
          </a:prstGeom>
          <a:noFill/>
        </p:spPr>
        <p:txBody>
          <a:bodyPr wrap="square" rtlCol="0">
            <a:spAutoFit/>
          </a:bodyPr>
          <a:lstStyle/>
          <a:p>
            <a:r>
              <a:rPr lang="en-US" sz="2400" b="1" dirty="0"/>
              <a:t>WORLD</a:t>
            </a:r>
            <a:endParaRPr lang="en-US" b="1" dirty="0"/>
          </a:p>
        </p:txBody>
      </p:sp>
      <p:sp>
        <p:nvSpPr>
          <p:cNvPr id="40" name="Rectangle 39">
            <a:extLst>
              <a:ext uri="{FF2B5EF4-FFF2-40B4-BE49-F238E27FC236}">
                <a16:creationId xmlns:a16="http://schemas.microsoft.com/office/drawing/2014/main" id="{E32045C5-15A9-584C-8956-BAA334CE2FF4}"/>
              </a:ext>
            </a:extLst>
          </p:cNvPr>
          <p:cNvSpPr/>
          <p:nvPr/>
        </p:nvSpPr>
        <p:spPr>
          <a:xfrm>
            <a:off x="6685493" y="4762407"/>
            <a:ext cx="1415967" cy="7045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705A2C25-ECB3-0B48-B6FA-ABD8E7E2D9F4}"/>
              </a:ext>
            </a:extLst>
          </p:cNvPr>
          <p:cNvSpPr txBox="1"/>
          <p:nvPr/>
        </p:nvSpPr>
        <p:spPr>
          <a:xfrm>
            <a:off x="6711744" y="4896618"/>
            <a:ext cx="1639283" cy="400110"/>
          </a:xfrm>
          <a:prstGeom prst="rect">
            <a:avLst/>
          </a:prstGeom>
          <a:noFill/>
        </p:spPr>
        <p:txBody>
          <a:bodyPr wrap="square" rtlCol="0">
            <a:spAutoFit/>
          </a:bodyPr>
          <a:lstStyle/>
          <a:p>
            <a:r>
              <a:rPr lang="en-US" sz="2000" b="1" dirty="0"/>
              <a:t>INTEGRATE</a:t>
            </a:r>
            <a:endParaRPr lang="en-US" sz="1600" b="1" dirty="0"/>
          </a:p>
        </p:txBody>
      </p:sp>
      <p:sp>
        <p:nvSpPr>
          <p:cNvPr id="52" name="Rectangle 51">
            <a:extLst>
              <a:ext uri="{FF2B5EF4-FFF2-40B4-BE49-F238E27FC236}">
                <a16:creationId xmlns:a16="http://schemas.microsoft.com/office/drawing/2014/main" id="{A99E12DB-0464-7447-9D34-3C2287BE8B98}"/>
              </a:ext>
            </a:extLst>
          </p:cNvPr>
          <p:cNvSpPr/>
          <p:nvPr/>
        </p:nvSpPr>
        <p:spPr>
          <a:xfrm>
            <a:off x="5644318" y="5022278"/>
            <a:ext cx="838676" cy="1923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riangle 52">
            <a:extLst>
              <a:ext uri="{FF2B5EF4-FFF2-40B4-BE49-F238E27FC236}">
                <a16:creationId xmlns:a16="http://schemas.microsoft.com/office/drawing/2014/main" id="{5AF52EEB-010F-6047-9761-DC5A057D7755}"/>
              </a:ext>
            </a:extLst>
          </p:cNvPr>
          <p:cNvSpPr/>
          <p:nvPr/>
        </p:nvSpPr>
        <p:spPr>
          <a:xfrm>
            <a:off x="6307725" y="4997508"/>
            <a:ext cx="544770" cy="247234"/>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C1C9A2AB-C69A-5C43-B26D-6C3DD206A710}"/>
              </a:ext>
            </a:extLst>
          </p:cNvPr>
          <p:cNvSpPr txBox="1"/>
          <p:nvPr/>
        </p:nvSpPr>
        <p:spPr>
          <a:xfrm>
            <a:off x="8412525" y="5235559"/>
            <a:ext cx="1507768" cy="461665"/>
          </a:xfrm>
          <a:prstGeom prst="rect">
            <a:avLst/>
          </a:prstGeom>
          <a:noFill/>
        </p:spPr>
        <p:txBody>
          <a:bodyPr wrap="square" rtlCol="0">
            <a:spAutoFit/>
          </a:bodyPr>
          <a:lstStyle/>
          <a:p>
            <a:r>
              <a:rPr lang="en-US" sz="2400" dirty="0"/>
              <a:t>Act</a:t>
            </a:r>
            <a:endParaRPr lang="en-US" sz="2400" b="1" dirty="0"/>
          </a:p>
        </p:txBody>
      </p:sp>
      <p:sp>
        <p:nvSpPr>
          <p:cNvPr id="49" name="TextBox 48">
            <a:extLst>
              <a:ext uri="{FF2B5EF4-FFF2-40B4-BE49-F238E27FC236}">
                <a16:creationId xmlns:a16="http://schemas.microsoft.com/office/drawing/2014/main" id="{6ED6BE22-47D9-504C-89FD-CD5DB1E4E1D7}"/>
              </a:ext>
            </a:extLst>
          </p:cNvPr>
          <p:cNvSpPr txBox="1"/>
          <p:nvPr/>
        </p:nvSpPr>
        <p:spPr>
          <a:xfrm>
            <a:off x="2675112" y="5220448"/>
            <a:ext cx="2123954" cy="461665"/>
          </a:xfrm>
          <a:prstGeom prst="rect">
            <a:avLst/>
          </a:prstGeom>
          <a:noFill/>
        </p:spPr>
        <p:txBody>
          <a:bodyPr wrap="square" rtlCol="0">
            <a:spAutoFit/>
          </a:bodyPr>
          <a:lstStyle/>
          <a:p>
            <a:r>
              <a:rPr lang="en-US" sz="2400" dirty="0"/>
              <a:t>Observe</a:t>
            </a:r>
            <a:endParaRPr lang="en-US" sz="2400" b="1" dirty="0"/>
          </a:p>
        </p:txBody>
      </p:sp>
      <p:sp>
        <p:nvSpPr>
          <p:cNvPr id="51" name="TextBox 50">
            <a:extLst>
              <a:ext uri="{FF2B5EF4-FFF2-40B4-BE49-F238E27FC236}">
                <a16:creationId xmlns:a16="http://schemas.microsoft.com/office/drawing/2014/main" id="{C1F3F393-C8CE-3340-8042-AA9CEF3FC75A}"/>
              </a:ext>
            </a:extLst>
          </p:cNvPr>
          <p:cNvSpPr txBox="1"/>
          <p:nvPr/>
        </p:nvSpPr>
        <p:spPr>
          <a:xfrm>
            <a:off x="3822701" y="543766"/>
            <a:ext cx="4914900" cy="584775"/>
          </a:xfrm>
          <a:prstGeom prst="rect">
            <a:avLst/>
          </a:prstGeom>
          <a:noFill/>
        </p:spPr>
        <p:txBody>
          <a:bodyPr wrap="square" rtlCol="0">
            <a:spAutoFit/>
          </a:bodyPr>
          <a:lstStyle/>
          <a:p>
            <a:r>
              <a:rPr lang="en-US" sz="3200" dirty="0"/>
              <a:t>Why is embodiment useful?</a:t>
            </a:r>
          </a:p>
        </p:txBody>
      </p:sp>
    </p:spTree>
    <p:extLst>
      <p:ext uri="{BB962C8B-B14F-4D97-AF65-F5344CB8AC3E}">
        <p14:creationId xmlns:p14="http://schemas.microsoft.com/office/powerpoint/2010/main" val="968681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710C40-380A-2C4E-9A2A-0B0AA615C65E}"/>
              </a:ext>
            </a:extLst>
          </p:cNvPr>
          <p:cNvSpPr txBox="1"/>
          <p:nvPr/>
        </p:nvSpPr>
        <p:spPr>
          <a:xfrm>
            <a:off x="224543" y="5082997"/>
            <a:ext cx="3944193" cy="787657"/>
          </a:xfrm>
          <a:prstGeom prst="rect">
            <a:avLst/>
          </a:prstGeom>
          <a:solidFill>
            <a:schemeClr val="bg1">
              <a:alpha val="50000"/>
            </a:schemeClr>
          </a:solidFill>
          <a:ln>
            <a:noFill/>
          </a:ln>
        </p:spPr>
        <p:txBody>
          <a:bodyPr wrap="square" rtlCol="0" anchor="ctr">
            <a:noAutofit/>
          </a:bodyPr>
          <a:lstStyle/>
          <a:p>
            <a:pPr algn="ctr">
              <a:spcAft>
                <a:spcPts val="600"/>
              </a:spcAft>
            </a:pPr>
            <a:r>
              <a:rPr lang="en-US" sz="2400" b="1" dirty="0">
                <a:latin typeface="Arial" panose="020B0604020202020204" pitchFamily="34" charset="0"/>
                <a:cs typeface="Arial" panose="020B0604020202020204" pitchFamily="34" charset="0"/>
              </a:rPr>
              <a:t>AKIS STAVROPOULOS</a:t>
            </a:r>
          </a:p>
          <a:p>
            <a:pPr algn="ctr">
              <a:spcAft>
                <a:spcPts val="600"/>
              </a:spcAft>
            </a:pPr>
            <a:r>
              <a:rPr lang="en-US" sz="2400" dirty="0">
                <a:latin typeface="Arial" panose="020B0604020202020204" pitchFamily="34" charset="0"/>
                <a:cs typeface="Arial" panose="020B0604020202020204" pitchFamily="34" charset="0"/>
              </a:rPr>
              <a:t>NYU</a:t>
            </a:r>
          </a:p>
        </p:txBody>
      </p:sp>
      <p:sp>
        <p:nvSpPr>
          <p:cNvPr id="7" name="TextBox 6">
            <a:extLst>
              <a:ext uri="{FF2B5EF4-FFF2-40B4-BE49-F238E27FC236}">
                <a16:creationId xmlns:a16="http://schemas.microsoft.com/office/drawing/2014/main" id="{E1455CFD-6248-1E4F-9A95-42A4FDCA900A}"/>
              </a:ext>
            </a:extLst>
          </p:cNvPr>
          <p:cNvSpPr txBox="1"/>
          <p:nvPr/>
        </p:nvSpPr>
        <p:spPr>
          <a:xfrm>
            <a:off x="4168736" y="5082997"/>
            <a:ext cx="3940255" cy="787657"/>
          </a:xfrm>
          <a:prstGeom prst="rect">
            <a:avLst/>
          </a:prstGeom>
          <a:solidFill>
            <a:schemeClr val="bg1">
              <a:alpha val="50000"/>
            </a:schemeClr>
          </a:solidFill>
          <a:ln>
            <a:noFill/>
          </a:ln>
        </p:spPr>
        <p:txBody>
          <a:bodyPr wrap="square" rtlCol="0" anchor="ctr">
            <a:noAutofit/>
          </a:bodyPr>
          <a:lstStyle/>
          <a:p>
            <a:pPr algn="ctr">
              <a:spcAft>
                <a:spcPts val="600"/>
              </a:spcAft>
            </a:pPr>
            <a:r>
              <a:rPr lang="en-US" sz="2400" b="1" dirty="0">
                <a:latin typeface="Arial" panose="020B0604020202020204" pitchFamily="34" charset="0"/>
                <a:cs typeface="Arial" panose="020B0604020202020204" pitchFamily="34" charset="0"/>
              </a:rPr>
              <a:t>DORA ANGELAKI</a:t>
            </a:r>
          </a:p>
          <a:p>
            <a:pPr algn="ctr">
              <a:spcAft>
                <a:spcPts val="600"/>
              </a:spcAft>
            </a:pPr>
            <a:r>
              <a:rPr lang="en-US" sz="2400" dirty="0">
                <a:latin typeface="Arial" panose="020B0604020202020204" pitchFamily="34" charset="0"/>
                <a:cs typeface="Arial" panose="020B0604020202020204" pitchFamily="34" charset="0"/>
              </a:rPr>
              <a:t>NYU</a:t>
            </a:r>
          </a:p>
        </p:txBody>
      </p:sp>
      <p:sp>
        <p:nvSpPr>
          <p:cNvPr id="9" name="TextBox 8">
            <a:extLst>
              <a:ext uri="{FF2B5EF4-FFF2-40B4-BE49-F238E27FC236}">
                <a16:creationId xmlns:a16="http://schemas.microsoft.com/office/drawing/2014/main" id="{0DC98294-9CCF-8C42-8E6F-A5F6B707CCCD}"/>
              </a:ext>
            </a:extLst>
          </p:cNvPr>
          <p:cNvSpPr txBox="1"/>
          <p:nvPr/>
        </p:nvSpPr>
        <p:spPr>
          <a:xfrm>
            <a:off x="8108991" y="5082997"/>
            <a:ext cx="3940255" cy="787657"/>
          </a:xfrm>
          <a:prstGeom prst="rect">
            <a:avLst/>
          </a:prstGeom>
          <a:solidFill>
            <a:schemeClr val="bg1">
              <a:alpha val="50000"/>
            </a:schemeClr>
          </a:solidFill>
          <a:ln>
            <a:noFill/>
          </a:ln>
        </p:spPr>
        <p:txBody>
          <a:bodyPr wrap="square" rtlCol="0" anchor="ctr">
            <a:noAutofit/>
          </a:bodyPr>
          <a:lstStyle/>
          <a:p>
            <a:pPr algn="ctr">
              <a:spcAft>
                <a:spcPts val="600"/>
              </a:spcAft>
            </a:pPr>
            <a:r>
              <a:rPr lang="en-US" sz="2400" b="1" dirty="0">
                <a:latin typeface="Arial" panose="020B0604020202020204" pitchFamily="34" charset="0"/>
                <a:cs typeface="Arial" panose="020B0604020202020204" pitchFamily="34" charset="0"/>
              </a:rPr>
              <a:t>XAQ PITKOW</a:t>
            </a:r>
          </a:p>
          <a:p>
            <a:pPr algn="ctr">
              <a:spcAft>
                <a:spcPts val="600"/>
              </a:spcAft>
            </a:pPr>
            <a:r>
              <a:rPr lang="en-US" sz="2400" dirty="0">
                <a:latin typeface="Arial" panose="020B0604020202020204" pitchFamily="34" charset="0"/>
                <a:cs typeface="Arial" panose="020B0604020202020204" pitchFamily="34" charset="0"/>
              </a:rPr>
              <a:t>Rice</a:t>
            </a:r>
          </a:p>
        </p:txBody>
      </p:sp>
      <p:pic>
        <p:nvPicPr>
          <p:cNvPr id="10" name="Picture 9" descr="A picture containing person, person, jacket, dark&#10;&#10;Description automatically generated">
            <a:extLst>
              <a:ext uri="{FF2B5EF4-FFF2-40B4-BE49-F238E27FC236}">
                <a16:creationId xmlns:a16="http://schemas.microsoft.com/office/drawing/2014/main" id="{FF7A24EB-69D7-7544-B002-10C12EC6F283}"/>
              </a:ext>
            </a:extLst>
          </p:cNvPr>
          <p:cNvPicPr>
            <a:picLocks noChangeAspect="1"/>
          </p:cNvPicPr>
          <p:nvPr/>
        </p:nvPicPr>
        <p:blipFill>
          <a:blip r:embed="rId2"/>
          <a:stretch>
            <a:fillRect/>
          </a:stretch>
        </p:blipFill>
        <p:spPr>
          <a:xfrm>
            <a:off x="-462985" y="608394"/>
            <a:ext cx="4319207" cy="4319207"/>
          </a:xfrm>
          <a:prstGeom prst="rect">
            <a:avLst/>
          </a:prstGeom>
        </p:spPr>
      </p:pic>
      <p:pic>
        <p:nvPicPr>
          <p:cNvPr id="11" name="Picture 10" descr="A picture containing person, posing, dark&#10;&#10;Description automatically generated">
            <a:extLst>
              <a:ext uri="{FF2B5EF4-FFF2-40B4-BE49-F238E27FC236}">
                <a16:creationId xmlns:a16="http://schemas.microsoft.com/office/drawing/2014/main" id="{73BE6450-15E3-564C-B04C-17A19A771032}"/>
              </a:ext>
            </a:extLst>
          </p:cNvPr>
          <p:cNvPicPr>
            <a:picLocks noChangeAspect="1"/>
          </p:cNvPicPr>
          <p:nvPr/>
        </p:nvPicPr>
        <p:blipFill>
          <a:blip r:embed="rId3"/>
          <a:stretch>
            <a:fillRect/>
          </a:stretch>
        </p:blipFill>
        <p:spPr>
          <a:xfrm>
            <a:off x="4168737" y="987346"/>
            <a:ext cx="3940254" cy="3940254"/>
          </a:xfrm>
          <a:prstGeom prst="rect">
            <a:avLst/>
          </a:prstGeom>
        </p:spPr>
      </p:pic>
      <p:pic>
        <p:nvPicPr>
          <p:cNvPr id="12" name="Picture 11" descr="A person smiling for the camera&#10;&#10;Description automatically generated with medium confidence">
            <a:extLst>
              <a:ext uri="{FF2B5EF4-FFF2-40B4-BE49-F238E27FC236}">
                <a16:creationId xmlns:a16="http://schemas.microsoft.com/office/drawing/2014/main" id="{C67F4F31-E51D-5E40-8DFD-6E83584BD554}"/>
              </a:ext>
            </a:extLst>
          </p:cNvPr>
          <p:cNvPicPr>
            <a:picLocks noChangeAspect="1"/>
          </p:cNvPicPr>
          <p:nvPr/>
        </p:nvPicPr>
        <p:blipFill>
          <a:blip r:embed="rId4"/>
          <a:stretch>
            <a:fillRect/>
          </a:stretch>
        </p:blipFill>
        <p:spPr>
          <a:xfrm>
            <a:off x="8108991" y="987345"/>
            <a:ext cx="3940256" cy="3940256"/>
          </a:xfrm>
          <a:prstGeom prst="rect">
            <a:avLst/>
          </a:prstGeom>
        </p:spPr>
      </p:pic>
    </p:spTree>
    <p:extLst>
      <p:ext uri="{BB962C8B-B14F-4D97-AF65-F5344CB8AC3E}">
        <p14:creationId xmlns:p14="http://schemas.microsoft.com/office/powerpoint/2010/main" val="3406307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7AAB4F2-4785-804F-9614-153BD0AAAD1A}"/>
              </a:ext>
            </a:extLst>
          </p:cNvPr>
          <p:cNvGrpSpPr/>
          <p:nvPr/>
        </p:nvGrpSpPr>
        <p:grpSpPr>
          <a:xfrm>
            <a:off x="3046231" y="2603503"/>
            <a:ext cx="6193716" cy="2641239"/>
            <a:chOff x="3254410" y="1782501"/>
            <a:chExt cx="8817023" cy="3759920"/>
          </a:xfrm>
        </p:grpSpPr>
        <p:sp>
          <p:nvSpPr>
            <p:cNvPr id="24" name="Rectangle 23">
              <a:extLst>
                <a:ext uri="{FF2B5EF4-FFF2-40B4-BE49-F238E27FC236}">
                  <a16:creationId xmlns:a16="http://schemas.microsoft.com/office/drawing/2014/main" id="{69560330-C997-3F43-B41F-4D3BF475BDF6}"/>
                </a:ext>
              </a:extLst>
            </p:cNvPr>
            <p:cNvSpPr/>
            <p:nvPr/>
          </p:nvSpPr>
          <p:spPr>
            <a:xfrm>
              <a:off x="6636222" y="1782501"/>
              <a:ext cx="1926848" cy="10029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02C5836-8929-CE4A-8834-955E01D2F8B2}"/>
                </a:ext>
              </a:extLst>
            </p:cNvPr>
            <p:cNvSpPr/>
            <p:nvPr/>
          </p:nvSpPr>
          <p:spPr>
            <a:xfrm>
              <a:off x="3501341" y="2141315"/>
              <a:ext cx="3134880" cy="3025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14F93950-2BA7-5A4D-925E-8FBDD4768A28}"/>
                </a:ext>
              </a:extLst>
            </p:cNvPr>
            <p:cNvSpPr/>
            <p:nvPr/>
          </p:nvSpPr>
          <p:spPr>
            <a:xfrm>
              <a:off x="3501343" y="5233340"/>
              <a:ext cx="1193892"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DF3D745-2961-BB4E-99A6-205E02F2C73D}"/>
                </a:ext>
              </a:extLst>
            </p:cNvPr>
            <p:cNvSpPr/>
            <p:nvPr/>
          </p:nvSpPr>
          <p:spPr>
            <a:xfrm>
              <a:off x="3254410" y="2141316"/>
              <a:ext cx="246931" cy="33582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94F5F078-D5A9-394D-886F-850FEF2C9694}"/>
                </a:ext>
              </a:extLst>
            </p:cNvPr>
            <p:cNvSpPr/>
            <p:nvPr/>
          </p:nvSpPr>
          <p:spPr>
            <a:xfrm>
              <a:off x="8951813" y="2141318"/>
              <a:ext cx="2872689" cy="302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2D28D71-1880-DD45-BA64-C7A18A15CE5B}"/>
                </a:ext>
              </a:extLst>
            </p:cNvPr>
            <p:cNvSpPr/>
            <p:nvPr/>
          </p:nvSpPr>
          <p:spPr>
            <a:xfrm>
              <a:off x="10450747" y="5197055"/>
              <a:ext cx="1516001" cy="302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96DD8002-F8D3-F94D-B40F-C308A4DF5200}"/>
                </a:ext>
              </a:extLst>
            </p:cNvPr>
            <p:cNvSpPr/>
            <p:nvPr/>
          </p:nvSpPr>
          <p:spPr>
            <a:xfrm>
              <a:off x="11824502" y="2141317"/>
              <a:ext cx="246931" cy="3358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riangle 30">
              <a:extLst>
                <a:ext uri="{FF2B5EF4-FFF2-40B4-BE49-F238E27FC236}">
                  <a16:creationId xmlns:a16="http://schemas.microsoft.com/office/drawing/2014/main" id="{79A59E2C-6800-6643-ADE5-0C9E0FAAFB6E}"/>
                </a:ext>
              </a:extLst>
            </p:cNvPr>
            <p:cNvSpPr/>
            <p:nvPr/>
          </p:nvSpPr>
          <p:spPr>
            <a:xfrm>
              <a:off x="4427653" y="5190472"/>
              <a:ext cx="775504" cy="351949"/>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riangle 31">
              <a:extLst>
                <a:ext uri="{FF2B5EF4-FFF2-40B4-BE49-F238E27FC236}">
                  <a16:creationId xmlns:a16="http://schemas.microsoft.com/office/drawing/2014/main" id="{F50DFCE9-5446-EE41-8583-2F320E208F5C}"/>
                </a:ext>
              </a:extLst>
            </p:cNvPr>
            <p:cNvSpPr/>
            <p:nvPr/>
          </p:nvSpPr>
          <p:spPr>
            <a:xfrm>
              <a:off x="8385993" y="2091870"/>
              <a:ext cx="775504" cy="351948"/>
            </a:xfrm>
            <a:prstGeom prst="triangle">
              <a:avLst/>
            </a:prstGeom>
            <a:solidFill>
              <a:schemeClr val="tx1"/>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8739CE41-BC9C-0145-898B-C1FA1C30938C}"/>
              </a:ext>
            </a:extLst>
          </p:cNvPr>
          <p:cNvSpPr txBox="1"/>
          <p:nvPr/>
        </p:nvSpPr>
        <p:spPr>
          <a:xfrm>
            <a:off x="5531715" y="2724928"/>
            <a:ext cx="1243704" cy="461665"/>
          </a:xfrm>
          <a:prstGeom prst="rect">
            <a:avLst/>
          </a:prstGeom>
          <a:noFill/>
        </p:spPr>
        <p:txBody>
          <a:bodyPr wrap="square" rtlCol="0">
            <a:spAutoFit/>
          </a:bodyPr>
          <a:lstStyle/>
          <a:p>
            <a:r>
              <a:rPr lang="en-US" sz="2400" b="1" dirty="0"/>
              <a:t>WORLD</a:t>
            </a:r>
            <a:endParaRPr lang="en-US" b="1" dirty="0"/>
          </a:p>
        </p:txBody>
      </p:sp>
      <p:sp>
        <p:nvSpPr>
          <p:cNvPr id="52" name="Rectangle 51">
            <a:extLst>
              <a:ext uri="{FF2B5EF4-FFF2-40B4-BE49-F238E27FC236}">
                <a16:creationId xmlns:a16="http://schemas.microsoft.com/office/drawing/2014/main" id="{A99E12DB-0464-7447-9D34-3C2287BE8B98}"/>
              </a:ext>
            </a:extLst>
          </p:cNvPr>
          <p:cNvSpPr/>
          <p:nvPr/>
        </p:nvSpPr>
        <p:spPr>
          <a:xfrm>
            <a:off x="5644318" y="5022278"/>
            <a:ext cx="838676" cy="1923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riangle 52">
            <a:extLst>
              <a:ext uri="{FF2B5EF4-FFF2-40B4-BE49-F238E27FC236}">
                <a16:creationId xmlns:a16="http://schemas.microsoft.com/office/drawing/2014/main" id="{5AF52EEB-010F-6047-9761-DC5A057D7755}"/>
              </a:ext>
            </a:extLst>
          </p:cNvPr>
          <p:cNvSpPr/>
          <p:nvPr/>
        </p:nvSpPr>
        <p:spPr>
          <a:xfrm>
            <a:off x="6307725" y="4997508"/>
            <a:ext cx="544770" cy="247234"/>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85451C2-7DEB-9444-8235-E494469697DC}"/>
              </a:ext>
            </a:extLst>
          </p:cNvPr>
          <p:cNvSpPr/>
          <p:nvPr/>
        </p:nvSpPr>
        <p:spPr>
          <a:xfrm>
            <a:off x="4278861" y="4762407"/>
            <a:ext cx="1353558" cy="704516"/>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3CE75FA0-F866-7E46-BA30-A089756753DF}"/>
              </a:ext>
            </a:extLst>
          </p:cNvPr>
          <p:cNvSpPr txBox="1"/>
          <p:nvPr/>
        </p:nvSpPr>
        <p:spPr>
          <a:xfrm>
            <a:off x="4131230" y="4782318"/>
            <a:ext cx="1560892" cy="707886"/>
          </a:xfrm>
          <a:prstGeom prst="rect">
            <a:avLst/>
          </a:prstGeom>
          <a:noFill/>
        </p:spPr>
        <p:txBody>
          <a:bodyPr wrap="square" rtlCol="0">
            <a:spAutoFit/>
          </a:bodyPr>
          <a:lstStyle/>
          <a:p>
            <a:pPr algn="ctr"/>
            <a:r>
              <a:rPr lang="en-US" sz="2000" b="1" dirty="0">
                <a:solidFill>
                  <a:schemeClr val="accent4">
                    <a:lumMod val="75000"/>
                  </a:schemeClr>
                </a:solidFill>
              </a:rPr>
              <a:t>INFER</a:t>
            </a:r>
          </a:p>
          <a:p>
            <a:pPr algn="ctr"/>
            <a:r>
              <a:rPr lang="en-US" sz="2000" b="1" dirty="0">
                <a:solidFill>
                  <a:schemeClr val="accent4">
                    <a:lumMod val="75000"/>
                  </a:schemeClr>
                </a:solidFill>
              </a:rPr>
              <a:t>VELOCITY</a:t>
            </a:r>
            <a:endParaRPr lang="en-US" sz="1600" b="1" dirty="0">
              <a:solidFill>
                <a:schemeClr val="accent4">
                  <a:lumMod val="75000"/>
                </a:schemeClr>
              </a:solidFill>
            </a:endParaRPr>
          </a:p>
        </p:txBody>
      </p:sp>
      <p:sp>
        <p:nvSpPr>
          <p:cNvPr id="55" name="Rectangle 54">
            <a:extLst>
              <a:ext uri="{FF2B5EF4-FFF2-40B4-BE49-F238E27FC236}">
                <a16:creationId xmlns:a16="http://schemas.microsoft.com/office/drawing/2014/main" id="{F54A9E89-E47E-5A4B-9CD7-FB4F6DFADED9}"/>
              </a:ext>
            </a:extLst>
          </p:cNvPr>
          <p:cNvSpPr/>
          <p:nvPr/>
        </p:nvSpPr>
        <p:spPr>
          <a:xfrm>
            <a:off x="6685493" y="4762407"/>
            <a:ext cx="1415967" cy="70451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50DAF3D7-227A-CA4B-BB89-E841DCD6097B}"/>
              </a:ext>
            </a:extLst>
          </p:cNvPr>
          <p:cNvSpPr txBox="1"/>
          <p:nvPr/>
        </p:nvSpPr>
        <p:spPr>
          <a:xfrm>
            <a:off x="6711744" y="4896618"/>
            <a:ext cx="1639283" cy="400110"/>
          </a:xfrm>
          <a:prstGeom prst="rect">
            <a:avLst/>
          </a:prstGeom>
          <a:noFill/>
        </p:spPr>
        <p:txBody>
          <a:bodyPr wrap="square" rtlCol="0">
            <a:spAutoFit/>
          </a:bodyPr>
          <a:lstStyle/>
          <a:p>
            <a:r>
              <a:rPr lang="en-US" sz="2000" b="1" dirty="0">
                <a:solidFill>
                  <a:schemeClr val="accent6"/>
                </a:solidFill>
              </a:rPr>
              <a:t>INTEGRATE</a:t>
            </a:r>
            <a:endParaRPr lang="en-US" sz="1600" b="1" dirty="0">
              <a:solidFill>
                <a:schemeClr val="accent6"/>
              </a:solidFill>
            </a:endParaRPr>
          </a:p>
        </p:txBody>
      </p:sp>
      <p:sp>
        <p:nvSpPr>
          <p:cNvPr id="58" name="TextBox 57">
            <a:extLst>
              <a:ext uri="{FF2B5EF4-FFF2-40B4-BE49-F238E27FC236}">
                <a16:creationId xmlns:a16="http://schemas.microsoft.com/office/drawing/2014/main" id="{EDCCFB1A-FD78-B546-AE60-1FF5846385AE}"/>
              </a:ext>
            </a:extLst>
          </p:cNvPr>
          <p:cNvSpPr txBox="1"/>
          <p:nvPr/>
        </p:nvSpPr>
        <p:spPr>
          <a:xfrm>
            <a:off x="8412525" y="5235559"/>
            <a:ext cx="1507768" cy="461665"/>
          </a:xfrm>
          <a:prstGeom prst="rect">
            <a:avLst/>
          </a:prstGeom>
          <a:noFill/>
        </p:spPr>
        <p:txBody>
          <a:bodyPr wrap="square" rtlCol="0">
            <a:spAutoFit/>
          </a:bodyPr>
          <a:lstStyle/>
          <a:p>
            <a:r>
              <a:rPr lang="en-US" sz="2400" dirty="0"/>
              <a:t>Act</a:t>
            </a:r>
            <a:endParaRPr lang="en-US" sz="2400" b="1" dirty="0"/>
          </a:p>
        </p:txBody>
      </p:sp>
      <p:sp>
        <p:nvSpPr>
          <p:cNvPr id="59" name="TextBox 58">
            <a:extLst>
              <a:ext uri="{FF2B5EF4-FFF2-40B4-BE49-F238E27FC236}">
                <a16:creationId xmlns:a16="http://schemas.microsoft.com/office/drawing/2014/main" id="{142856AC-F6D7-924D-91B6-2091AB7C2941}"/>
              </a:ext>
            </a:extLst>
          </p:cNvPr>
          <p:cNvSpPr txBox="1"/>
          <p:nvPr/>
        </p:nvSpPr>
        <p:spPr>
          <a:xfrm>
            <a:off x="2675112" y="5220448"/>
            <a:ext cx="2123954" cy="461665"/>
          </a:xfrm>
          <a:prstGeom prst="rect">
            <a:avLst/>
          </a:prstGeom>
          <a:noFill/>
        </p:spPr>
        <p:txBody>
          <a:bodyPr wrap="square" rtlCol="0">
            <a:spAutoFit/>
          </a:bodyPr>
          <a:lstStyle/>
          <a:p>
            <a:r>
              <a:rPr lang="en-US" sz="2400" dirty="0"/>
              <a:t>Observe</a:t>
            </a:r>
            <a:endParaRPr lang="en-US" sz="2400" b="1" dirty="0"/>
          </a:p>
        </p:txBody>
      </p:sp>
      <p:sp>
        <p:nvSpPr>
          <p:cNvPr id="61" name="TextBox 60">
            <a:extLst>
              <a:ext uri="{FF2B5EF4-FFF2-40B4-BE49-F238E27FC236}">
                <a16:creationId xmlns:a16="http://schemas.microsoft.com/office/drawing/2014/main" id="{E3AF24AB-ABE7-2A4A-B72F-6AC5EF63FE2B}"/>
              </a:ext>
            </a:extLst>
          </p:cNvPr>
          <p:cNvSpPr txBox="1"/>
          <p:nvPr/>
        </p:nvSpPr>
        <p:spPr>
          <a:xfrm>
            <a:off x="3822701" y="543766"/>
            <a:ext cx="4914900" cy="584775"/>
          </a:xfrm>
          <a:prstGeom prst="rect">
            <a:avLst/>
          </a:prstGeom>
          <a:noFill/>
        </p:spPr>
        <p:txBody>
          <a:bodyPr wrap="square" rtlCol="0">
            <a:spAutoFit/>
          </a:bodyPr>
          <a:lstStyle/>
          <a:p>
            <a:r>
              <a:rPr lang="en-US" sz="3200" dirty="0"/>
              <a:t>Why is embodiment useful?</a:t>
            </a:r>
          </a:p>
        </p:txBody>
      </p:sp>
    </p:spTree>
    <p:extLst>
      <p:ext uri="{BB962C8B-B14F-4D97-AF65-F5344CB8AC3E}">
        <p14:creationId xmlns:p14="http://schemas.microsoft.com/office/powerpoint/2010/main" val="1975147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omputer&#10;&#10;Description automatically generated">
            <a:extLst>
              <a:ext uri="{FF2B5EF4-FFF2-40B4-BE49-F238E27FC236}">
                <a16:creationId xmlns:a16="http://schemas.microsoft.com/office/drawing/2014/main" id="{258B4964-57B9-184B-886F-90F33E8D2467}"/>
              </a:ext>
            </a:extLst>
          </p:cNvPr>
          <p:cNvPicPr>
            <a:picLocks noChangeAspect="1"/>
          </p:cNvPicPr>
          <p:nvPr/>
        </p:nvPicPr>
        <p:blipFill>
          <a:blip r:embed="rId2"/>
          <a:stretch>
            <a:fillRect/>
          </a:stretch>
        </p:blipFill>
        <p:spPr>
          <a:xfrm>
            <a:off x="6805705" y="1579910"/>
            <a:ext cx="3492261" cy="3625845"/>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401D78EC-D756-2441-B8D9-CCB89600F39E}"/>
              </a:ext>
            </a:extLst>
          </p:cNvPr>
          <p:cNvPicPr>
            <a:picLocks noChangeAspect="1"/>
          </p:cNvPicPr>
          <p:nvPr/>
        </p:nvPicPr>
        <p:blipFill>
          <a:blip r:embed="rId3"/>
          <a:stretch>
            <a:fillRect/>
          </a:stretch>
        </p:blipFill>
        <p:spPr>
          <a:xfrm>
            <a:off x="1894034" y="1579910"/>
            <a:ext cx="3192132" cy="3608496"/>
          </a:xfrm>
          <a:prstGeom prst="rect">
            <a:avLst/>
          </a:prstGeom>
        </p:spPr>
      </p:pic>
      <p:sp>
        <p:nvSpPr>
          <p:cNvPr id="7" name="TextBox 6">
            <a:extLst>
              <a:ext uri="{FF2B5EF4-FFF2-40B4-BE49-F238E27FC236}">
                <a16:creationId xmlns:a16="http://schemas.microsoft.com/office/drawing/2014/main" id="{860E52F0-2CAB-9A41-BC52-6EBB7D9220B6}"/>
              </a:ext>
            </a:extLst>
          </p:cNvPr>
          <p:cNvSpPr txBox="1"/>
          <p:nvPr/>
        </p:nvSpPr>
        <p:spPr>
          <a:xfrm>
            <a:off x="2357671" y="615908"/>
            <a:ext cx="2075433" cy="584775"/>
          </a:xfrm>
          <a:prstGeom prst="rect">
            <a:avLst/>
          </a:prstGeom>
          <a:noFill/>
        </p:spPr>
        <p:txBody>
          <a:bodyPr wrap="square" rtlCol="0">
            <a:spAutoFit/>
          </a:bodyPr>
          <a:lstStyle/>
          <a:p>
            <a:r>
              <a:rPr lang="en-US" sz="3200" dirty="0"/>
              <a:t>Visual cues</a:t>
            </a:r>
          </a:p>
        </p:txBody>
      </p:sp>
      <p:sp>
        <p:nvSpPr>
          <p:cNvPr id="8" name="TextBox 7">
            <a:extLst>
              <a:ext uri="{FF2B5EF4-FFF2-40B4-BE49-F238E27FC236}">
                <a16:creationId xmlns:a16="http://schemas.microsoft.com/office/drawing/2014/main" id="{ACD035C6-5051-944D-98A7-998E4466D94C}"/>
              </a:ext>
            </a:extLst>
          </p:cNvPr>
          <p:cNvSpPr txBox="1"/>
          <p:nvPr/>
        </p:nvSpPr>
        <p:spPr>
          <a:xfrm>
            <a:off x="6991110" y="615908"/>
            <a:ext cx="2754775" cy="584775"/>
          </a:xfrm>
          <a:prstGeom prst="rect">
            <a:avLst/>
          </a:prstGeom>
          <a:noFill/>
        </p:spPr>
        <p:txBody>
          <a:bodyPr wrap="square" rtlCol="0">
            <a:spAutoFit/>
          </a:bodyPr>
          <a:lstStyle/>
          <a:p>
            <a:r>
              <a:rPr lang="en-US" sz="3200" dirty="0"/>
              <a:t>Vestibular cues</a:t>
            </a:r>
          </a:p>
        </p:txBody>
      </p:sp>
    </p:spTree>
    <p:extLst>
      <p:ext uri="{BB962C8B-B14F-4D97-AF65-F5344CB8AC3E}">
        <p14:creationId xmlns:p14="http://schemas.microsoft.com/office/powerpoint/2010/main" val="3972129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omputer&#10;&#10;Description automatically generated">
            <a:extLst>
              <a:ext uri="{FF2B5EF4-FFF2-40B4-BE49-F238E27FC236}">
                <a16:creationId xmlns:a16="http://schemas.microsoft.com/office/drawing/2014/main" id="{258B4964-57B9-184B-886F-90F33E8D2467}"/>
              </a:ext>
            </a:extLst>
          </p:cNvPr>
          <p:cNvPicPr>
            <a:picLocks noChangeAspect="1"/>
          </p:cNvPicPr>
          <p:nvPr/>
        </p:nvPicPr>
        <p:blipFill>
          <a:blip r:embed="rId2"/>
          <a:stretch>
            <a:fillRect/>
          </a:stretch>
        </p:blipFill>
        <p:spPr>
          <a:xfrm>
            <a:off x="6805705" y="1579910"/>
            <a:ext cx="3492261" cy="3625845"/>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401D78EC-D756-2441-B8D9-CCB89600F39E}"/>
              </a:ext>
            </a:extLst>
          </p:cNvPr>
          <p:cNvPicPr>
            <a:picLocks noChangeAspect="1"/>
          </p:cNvPicPr>
          <p:nvPr/>
        </p:nvPicPr>
        <p:blipFill>
          <a:blip r:embed="rId3"/>
          <a:stretch>
            <a:fillRect/>
          </a:stretch>
        </p:blipFill>
        <p:spPr>
          <a:xfrm>
            <a:off x="1894034" y="1579910"/>
            <a:ext cx="3192132" cy="3608496"/>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404E32FA-8593-0247-A83F-9EBD7C4E2B88}"/>
              </a:ext>
            </a:extLst>
          </p:cNvPr>
          <p:cNvPicPr>
            <a:picLocks noChangeAspect="1"/>
          </p:cNvPicPr>
          <p:nvPr/>
        </p:nvPicPr>
        <p:blipFill>
          <a:blip r:embed="rId4"/>
          <a:stretch>
            <a:fillRect/>
          </a:stretch>
        </p:blipFill>
        <p:spPr>
          <a:xfrm>
            <a:off x="8633028" y="3509660"/>
            <a:ext cx="3219451" cy="2672014"/>
          </a:xfrm>
          <a:prstGeom prst="rect">
            <a:avLst/>
          </a:prstGeom>
        </p:spPr>
      </p:pic>
      <p:pic>
        <p:nvPicPr>
          <p:cNvPr id="10" name="Picture 9" descr="A picture containing diagram&#10;&#10;Description automatically generated">
            <a:extLst>
              <a:ext uri="{FF2B5EF4-FFF2-40B4-BE49-F238E27FC236}">
                <a16:creationId xmlns:a16="http://schemas.microsoft.com/office/drawing/2014/main" id="{EBD2A133-959E-3B4B-9BF8-5B795F0E8E68}"/>
              </a:ext>
            </a:extLst>
          </p:cNvPr>
          <p:cNvPicPr>
            <a:picLocks noChangeAspect="1"/>
          </p:cNvPicPr>
          <p:nvPr/>
        </p:nvPicPr>
        <p:blipFill>
          <a:blip r:embed="rId5"/>
          <a:stretch>
            <a:fillRect/>
          </a:stretch>
        </p:blipFill>
        <p:spPr>
          <a:xfrm>
            <a:off x="8633029" y="577855"/>
            <a:ext cx="3219451" cy="2658980"/>
          </a:xfrm>
          <a:prstGeom prst="rect">
            <a:avLst/>
          </a:prstGeom>
        </p:spPr>
      </p:pic>
      <p:pic>
        <p:nvPicPr>
          <p:cNvPr id="11" name="Picture 10" descr="A picture containing dark, night sky&#10;&#10;Description automatically generated">
            <a:extLst>
              <a:ext uri="{FF2B5EF4-FFF2-40B4-BE49-F238E27FC236}">
                <a16:creationId xmlns:a16="http://schemas.microsoft.com/office/drawing/2014/main" id="{19E06B9C-F076-3B48-B553-3AED08A088BC}"/>
              </a:ext>
            </a:extLst>
          </p:cNvPr>
          <p:cNvPicPr>
            <a:picLocks noChangeAspect="1"/>
          </p:cNvPicPr>
          <p:nvPr/>
        </p:nvPicPr>
        <p:blipFill>
          <a:blip r:embed="rId6"/>
          <a:stretch>
            <a:fillRect/>
          </a:stretch>
        </p:blipFill>
        <p:spPr>
          <a:xfrm>
            <a:off x="2118526" y="730153"/>
            <a:ext cx="2991700" cy="2472682"/>
          </a:xfrm>
          <a:prstGeom prst="rect">
            <a:avLst/>
          </a:prstGeom>
        </p:spPr>
      </p:pic>
      <p:pic>
        <p:nvPicPr>
          <p:cNvPr id="12" name="Picture 11" descr="A picture containing fireworks, outdoor object, dark&#10;&#10;Description automatically generated">
            <a:extLst>
              <a:ext uri="{FF2B5EF4-FFF2-40B4-BE49-F238E27FC236}">
                <a16:creationId xmlns:a16="http://schemas.microsoft.com/office/drawing/2014/main" id="{FDC016EE-2474-244C-AB20-F2A2A873630D}"/>
              </a:ext>
            </a:extLst>
          </p:cNvPr>
          <p:cNvPicPr>
            <a:picLocks noChangeAspect="1"/>
          </p:cNvPicPr>
          <p:nvPr/>
        </p:nvPicPr>
        <p:blipFill>
          <a:blip r:embed="rId7"/>
          <a:stretch>
            <a:fillRect/>
          </a:stretch>
        </p:blipFill>
        <p:spPr>
          <a:xfrm>
            <a:off x="5453584" y="882670"/>
            <a:ext cx="2893773" cy="2335583"/>
          </a:xfrm>
          <a:prstGeom prst="rect">
            <a:avLst/>
          </a:prstGeom>
        </p:spPr>
      </p:pic>
      <p:pic>
        <p:nvPicPr>
          <p:cNvPr id="13" name="Picture 12" descr="A picture containing hydrozoan, night sky&#10;&#10;Description automatically generated">
            <a:extLst>
              <a:ext uri="{FF2B5EF4-FFF2-40B4-BE49-F238E27FC236}">
                <a16:creationId xmlns:a16="http://schemas.microsoft.com/office/drawing/2014/main" id="{7D0AFA4C-2703-A247-BDB4-4803DDECD34D}"/>
              </a:ext>
            </a:extLst>
          </p:cNvPr>
          <p:cNvPicPr>
            <a:picLocks noChangeAspect="1"/>
          </p:cNvPicPr>
          <p:nvPr/>
        </p:nvPicPr>
        <p:blipFill>
          <a:blip r:embed="rId8"/>
          <a:stretch>
            <a:fillRect/>
          </a:stretch>
        </p:blipFill>
        <p:spPr>
          <a:xfrm>
            <a:off x="2123667" y="3651153"/>
            <a:ext cx="2986804" cy="2472682"/>
          </a:xfrm>
          <a:prstGeom prst="rect">
            <a:avLst/>
          </a:prstGeom>
        </p:spPr>
      </p:pic>
      <p:pic>
        <p:nvPicPr>
          <p:cNvPr id="14" name="Picture 13" descr="A picture containing chart&#10;&#10;Description automatically generated">
            <a:extLst>
              <a:ext uri="{FF2B5EF4-FFF2-40B4-BE49-F238E27FC236}">
                <a16:creationId xmlns:a16="http://schemas.microsoft.com/office/drawing/2014/main" id="{DFBE5325-8510-1E46-880F-C4D91A0A53FA}"/>
              </a:ext>
            </a:extLst>
          </p:cNvPr>
          <p:cNvPicPr>
            <a:picLocks noChangeAspect="1"/>
          </p:cNvPicPr>
          <p:nvPr/>
        </p:nvPicPr>
        <p:blipFill>
          <a:blip r:embed="rId9"/>
          <a:stretch>
            <a:fillRect/>
          </a:stretch>
        </p:blipFill>
        <p:spPr>
          <a:xfrm>
            <a:off x="5458724" y="3829376"/>
            <a:ext cx="2888877" cy="2311101"/>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34339FC2-6E1C-8C4E-9B7A-5DC3DA7A20EA}"/>
              </a:ext>
            </a:extLst>
          </p:cNvPr>
          <p:cNvPicPr>
            <a:picLocks noChangeAspect="1"/>
          </p:cNvPicPr>
          <p:nvPr/>
        </p:nvPicPr>
        <p:blipFill>
          <a:blip r:embed="rId10"/>
          <a:stretch>
            <a:fillRect/>
          </a:stretch>
        </p:blipFill>
        <p:spPr>
          <a:xfrm>
            <a:off x="11360150" y="0"/>
            <a:ext cx="831850" cy="831850"/>
          </a:xfrm>
          <a:prstGeom prst="rect">
            <a:avLst/>
          </a:prstGeom>
        </p:spPr>
      </p:pic>
    </p:spTree>
    <p:extLst>
      <p:ext uri="{BB962C8B-B14F-4D97-AF65-F5344CB8AC3E}">
        <p14:creationId xmlns:p14="http://schemas.microsoft.com/office/powerpoint/2010/main" val="159946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08333E-6 2.96296E-6 L -0.20807 -0.14699 " pathEditMode="relative" rAng="0" ptsTypes="AA">
                                      <p:cBhvr>
                                        <p:cTn id="6" dur="250" fill="hold"/>
                                        <p:tgtEl>
                                          <p:spTgt spid="6"/>
                                        </p:tgtEl>
                                        <p:attrNameLst>
                                          <p:attrName>ppt_x</p:attrName>
                                          <p:attrName>ppt_y</p:attrName>
                                        </p:attrNameLst>
                                      </p:cBhvr>
                                      <p:rCtr x="-10404" y="-7361"/>
                                    </p:animMotion>
                                  </p:childTnLst>
                                </p:cTn>
                              </p:par>
                              <p:par>
                                <p:cTn id="7" presetID="6" presetClass="emph" presetSubtype="0" fill="hold" nodeType="withEffect">
                                  <p:stCondLst>
                                    <p:cond delay="0"/>
                                  </p:stCondLst>
                                  <p:childTnLst>
                                    <p:animScale>
                                      <p:cBhvr>
                                        <p:cTn id="8" dur="250" fill="hold"/>
                                        <p:tgtEl>
                                          <p:spTgt spid="6"/>
                                        </p:tgtEl>
                                      </p:cBhvr>
                                      <p:by x="25000" y="25000"/>
                                    </p:animScale>
                                  </p:childTnLst>
                                </p:cTn>
                              </p:par>
                              <p:par>
                                <p:cTn id="9" presetID="42" presetClass="path" presetSubtype="0" accel="50000" decel="50000" fill="hold" nodeType="withEffect">
                                  <p:stCondLst>
                                    <p:cond delay="0"/>
                                  </p:stCondLst>
                                  <p:childTnLst>
                                    <p:animMotion origin="layout" path="M -2.29167E-6 4.07407E-6 L -0.61914 0.21828 " pathEditMode="relative" rAng="0" ptsTypes="AA">
                                      <p:cBhvr>
                                        <p:cTn id="10" dur="250" fill="hold"/>
                                        <p:tgtEl>
                                          <p:spTgt spid="4"/>
                                        </p:tgtEl>
                                        <p:attrNameLst>
                                          <p:attrName>ppt_x</p:attrName>
                                          <p:attrName>ppt_y</p:attrName>
                                        </p:attrNameLst>
                                      </p:cBhvr>
                                      <p:rCtr x="-30964" y="10903"/>
                                    </p:animMotion>
                                  </p:childTnLst>
                                </p:cTn>
                              </p:par>
                              <p:par>
                                <p:cTn id="11" presetID="6" presetClass="emph" presetSubtype="0" fill="hold" nodeType="withEffect">
                                  <p:stCondLst>
                                    <p:cond delay="0"/>
                                  </p:stCondLst>
                                  <p:childTnLst>
                                    <p:animScale>
                                      <p:cBhvr>
                                        <p:cTn id="12" dur="250" fill="hold"/>
                                        <p:tgtEl>
                                          <p:spTgt spid="4"/>
                                        </p:tgtEl>
                                      </p:cBhvr>
                                      <p:by x="25000" y="25000"/>
                                    </p:animScale>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7AAB4F2-4785-804F-9614-153BD0AAAD1A}"/>
              </a:ext>
            </a:extLst>
          </p:cNvPr>
          <p:cNvGrpSpPr/>
          <p:nvPr/>
        </p:nvGrpSpPr>
        <p:grpSpPr>
          <a:xfrm>
            <a:off x="3046231" y="2603503"/>
            <a:ext cx="6193716" cy="2641239"/>
            <a:chOff x="3254410" y="1782501"/>
            <a:chExt cx="8817023" cy="3759920"/>
          </a:xfrm>
        </p:grpSpPr>
        <p:sp>
          <p:nvSpPr>
            <p:cNvPr id="24" name="Rectangle 23">
              <a:extLst>
                <a:ext uri="{FF2B5EF4-FFF2-40B4-BE49-F238E27FC236}">
                  <a16:creationId xmlns:a16="http://schemas.microsoft.com/office/drawing/2014/main" id="{69560330-C997-3F43-B41F-4D3BF475BDF6}"/>
                </a:ext>
              </a:extLst>
            </p:cNvPr>
            <p:cNvSpPr/>
            <p:nvPr/>
          </p:nvSpPr>
          <p:spPr>
            <a:xfrm>
              <a:off x="6636222" y="1782501"/>
              <a:ext cx="1926848" cy="10029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02C5836-8929-CE4A-8834-955E01D2F8B2}"/>
                </a:ext>
              </a:extLst>
            </p:cNvPr>
            <p:cNvSpPr/>
            <p:nvPr/>
          </p:nvSpPr>
          <p:spPr>
            <a:xfrm>
              <a:off x="3501341" y="2141315"/>
              <a:ext cx="3134880" cy="3025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14F93950-2BA7-5A4D-925E-8FBDD4768A28}"/>
                </a:ext>
              </a:extLst>
            </p:cNvPr>
            <p:cNvSpPr/>
            <p:nvPr/>
          </p:nvSpPr>
          <p:spPr>
            <a:xfrm>
              <a:off x="3501343" y="5233340"/>
              <a:ext cx="1193892"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DF3D745-2961-BB4E-99A6-205E02F2C73D}"/>
                </a:ext>
              </a:extLst>
            </p:cNvPr>
            <p:cNvSpPr/>
            <p:nvPr/>
          </p:nvSpPr>
          <p:spPr>
            <a:xfrm>
              <a:off x="3254410" y="2141316"/>
              <a:ext cx="246931" cy="33582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94F5F078-D5A9-394D-886F-850FEF2C9694}"/>
                </a:ext>
              </a:extLst>
            </p:cNvPr>
            <p:cNvSpPr/>
            <p:nvPr/>
          </p:nvSpPr>
          <p:spPr>
            <a:xfrm>
              <a:off x="8951813" y="2141318"/>
              <a:ext cx="2872689" cy="302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2D28D71-1880-DD45-BA64-C7A18A15CE5B}"/>
                </a:ext>
              </a:extLst>
            </p:cNvPr>
            <p:cNvSpPr/>
            <p:nvPr/>
          </p:nvSpPr>
          <p:spPr>
            <a:xfrm>
              <a:off x="10450747" y="5197055"/>
              <a:ext cx="1516001" cy="302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96DD8002-F8D3-F94D-B40F-C308A4DF5200}"/>
                </a:ext>
              </a:extLst>
            </p:cNvPr>
            <p:cNvSpPr/>
            <p:nvPr/>
          </p:nvSpPr>
          <p:spPr>
            <a:xfrm>
              <a:off x="11824502" y="2141317"/>
              <a:ext cx="246931" cy="3358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riangle 30">
              <a:extLst>
                <a:ext uri="{FF2B5EF4-FFF2-40B4-BE49-F238E27FC236}">
                  <a16:creationId xmlns:a16="http://schemas.microsoft.com/office/drawing/2014/main" id="{79A59E2C-6800-6643-ADE5-0C9E0FAAFB6E}"/>
                </a:ext>
              </a:extLst>
            </p:cNvPr>
            <p:cNvSpPr/>
            <p:nvPr/>
          </p:nvSpPr>
          <p:spPr>
            <a:xfrm>
              <a:off x="4427653" y="5190472"/>
              <a:ext cx="775504" cy="351949"/>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riangle 31">
              <a:extLst>
                <a:ext uri="{FF2B5EF4-FFF2-40B4-BE49-F238E27FC236}">
                  <a16:creationId xmlns:a16="http://schemas.microsoft.com/office/drawing/2014/main" id="{F50DFCE9-5446-EE41-8583-2F320E208F5C}"/>
                </a:ext>
              </a:extLst>
            </p:cNvPr>
            <p:cNvSpPr/>
            <p:nvPr/>
          </p:nvSpPr>
          <p:spPr>
            <a:xfrm>
              <a:off x="8385993" y="2091870"/>
              <a:ext cx="775504" cy="351948"/>
            </a:xfrm>
            <a:prstGeom prst="triangle">
              <a:avLst/>
            </a:prstGeom>
            <a:solidFill>
              <a:schemeClr val="tx1"/>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89194666-215A-6645-8390-5F90AD18BB7B}"/>
              </a:ext>
            </a:extLst>
          </p:cNvPr>
          <p:cNvSpPr/>
          <p:nvPr/>
        </p:nvSpPr>
        <p:spPr>
          <a:xfrm>
            <a:off x="4278861" y="4762407"/>
            <a:ext cx="1353558" cy="7045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3FFD2B3-B11B-A441-A274-3B6FB897A5CE}"/>
              </a:ext>
            </a:extLst>
          </p:cNvPr>
          <p:cNvSpPr txBox="1"/>
          <p:nvPr/>
        </p:nvSpPr>
        <p:spPr>
          <a:xfrm>
            <a:off x="4131230" y="4782318"/>
            <a:ext cx="1560892" cy="707886"/>
          </a:xfrm>
          <a:prstGeom prst="rect">
            <a:avLst/>
          </a:prstGeom>
          <a:noFill/>
        </p:spPr>
        <p:txBody>
          <a:bodyPr wrap="square" rtlCol="0">
            <a:spAutoFit/>
          </a:bodyPr>
          <a:lstStyle/>
          <a:p>
            <a:pPr algn="ctr"/>
            <a:r>
              <a:rPr lang="en-US" sz="2000" b="1" dirty="0"/>
              <a:t>INFER</a:t>
            </a:r>
          </a:p>
          <a:p>
            <a:pPr algn="ctr"/>
            <a:r>
              <a:rPr lang="en-US" sz="2000" b="1" dirty="0"/>
              <a:t>VELOCITY</a:t>
            </a:r>
            <a:endParaRPr lang="en-US" sz="1600" b="1" dirty="0"/>
          </a:p>
        </p:txBody>
      </p:sp>
      <p:sp>
        <p:nvSpPr>
          <p:cNvPr id="39" name="TextBox 38">
            <a:extLst>
              <a:ext uri="{FF2B5EF4-FFF2-40B4-BE49-F238E27FC236}">
                <a16:creationId xmlns:a16="http://schemas.microsoft.com/office/drawing/2014/main" id="{8739CE41-BC9C-0145-898B-C1FA1C30938C}"/>
              </a:ext>
            </a:extLst>
          </p:cNvPr>
          <p:cNvSpPr txBox="1"/>
          <p:nvPr/>
        </p:nvSpPr>
        <p:spPr>
          <a:xfrm>
            <a:off x="5531715" y="2724928"/>
            <a:ext cx="1243704" cy="461665"/>
          </a:xfrm>
          <a:prstGeom prst="rect">
            <a:avLst/>
          </a:prstGeom>
          <a:noFill/>
        </p:spPr>
        <p:txBody>
          <a:bodyPr wrap="square" rtlCol="0">
            <a:spAutoFit/>
          </a:bodyPr>
          <a:lstStyle/>
          <a:p>
            <a:r>
              <a:rPr lang="en-US" sz="2400" b="1" dirty="0"/>
              <a:t>WORLD</a:t>
            </a:r>
            <a:endParaRPr lang="en-US" b="1" dirty="0"/>
          </a:p>
        </p:txBody>
      </p:sp>
      <p:sp>
        <p:nvSpPr>
          <p:cNvPr id="40" name="Rectangle 39">
            <a:extLst>
              <a:ext uri="{FF2B5EF4-FFF2-40B4-BE49-F238E27FC236}">
                <a16:creationId xmlns:a16="http://schemas.microsoft.com/office/drawing/2014/main" id="{E32045C5-15A9-584C-8956-BAA334CE2FF4}"/>
              </a:ext>
            </a:extLst>
          </p:cNvPr>
          <p:cNvSpPr/>
          <p:nvPr/>
        </p:nvSpPr>
        <p:spPr>
          <a:xfrm>
            <a:off x="6685493" y="4762407"/>
            <a:ext cx="1415967" cy="70451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705A2C25-ECB3-0B48-B6FA-ABD8E7E2D9F4}"/>
              </a:ext>
            </a:extLst>
          </p:cNvPr>
          <p:cNvSpPr txBox="1"/>
          <p:nvPr/>
        </p:nvSpPr>
        <p:spPr>
          <a:xfrm>
            <a:off x="6711744" y="4896618"/>
            <a:ext cx="1639283" cy="400110"/>
          </a:xfrm>
          <a:prstGeom prst="rect">
            <a:avLst/>
          </a:prstGeom>
          <a:noFill/>
        </p:spPr>
        <p:txBody>
          <a:bodyPr wrap="square" rtlCol="0">
            <a:spAutoFit/>
          </a:bodyPr>
          <a:lstStyle/>
          <a:p>
            <a:r>
              <a:rPr lang="en-US" sz="2000" b="1" dirty="0">
                <a:solidFill>
                  <a:schemeClr val="accent6"/>
                </a:solidFill>
              </a:rPr>
              <a:t>INTEGRATE</a:t>
            </a:r>
            <a:endParaRPr lang="en-US" sz="1600" b="1" dirty="0">
              <a:solidFill>
                <a:schemeClr val="accent6"/>
              </a:solidFill>
            </a:endParaRPr>
          </a:p>
        </p:txBody>
      </p:sp>
      <p:sp>
        <p:nvSpPr>
          <p:cNvPr id="52" name="Rectangle 51">
            <a:extLst>
              <a:ext uri="{FF2B5EF4-FFF2-40B4-BE49-F238E27FC236}">
                <a16:creationId xmlns:a16="http://schemas.microsoft.com/office/drawing/2014/main" id="{A99E12DB-0464-7447-9D34-3C2287BE8B98}"/>
              </a:ext>
            </a:extLst>
          </p:cNvPr>
          <p:cNvSpPr/>
          <p:nvPr/>
        </p:nvSpPr>
        <p:spPr>
          <a:xfrm>
            <a:off x="5644318" y="5022278"/>
            <a:ext cx="838676" cy="1923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riangle 52">
            <a:extLst>
              <a:ext uri="{FF2B5EF4-FFF2-40B4-BE49-F238E27FC236}">
                <a16:creationId xmlns:a16="http://schemas.microsoft.com/office/drawing/2014/main" id="{5AF52EEB-010F-6047-9761-DC5A057D7755}"/>
              </a:ext>
            </a:extLst>
          </p:cNvPr>
          <p:cNvSpPr/>
          <p:nvPr/>
        </p:nvSpPr>
        <p:spPr>
          <a:xfrm>
            <a:off x="6307725" y="4997508"/>
            <a:ext cx="544770" cy="247234"/>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35305FFD-5E56-9842-94FD-A1132D9C0A2C}"/>
              </a:ext>
            </a:extLst>
          </p:cNvPr>
          <p:cNvSpPr txBox="1"/>
          <p:nvPr/>
        </p:nvSpPr>
        <p:spPr>
          <a:xfrm>
            <a:off x="7063276" y="4121553"/>
            <a:ext cx="330200" cy="707886"/>
          </a:xfrm>
          <a:prstGeom prst="rect">
            <a:avLst/>
          </a:prstGeom>
          <a:noFill/>
        </p:spPr>
        <p:txBody>
          <a:bodyPr wrap="square" rtlCol="0">
            <a:spAutoFit/>
          </a:bodyPr>
          <a:lstStyle/>
          <a:p>
            <a:r>
              <a:rPr lang="en-US" sz="4000" dirty="0">
                <a:solidFill>
                  <a:schemeClr val="accent6"/>
                </a:solidFill>
              </a:rPr>
              <a:t>✓</a:t>
            </a:r>
            <a:endParaRPr lang="en-US" dirty="0">
              <a:solidFill>
                <a:schemeClr val="accent6"/>
              </a:solidFill>
            </a:endParaRPr>
          </a:p>
        </p:txBody>
      </p:sp>
      <p:sp>
        <p:nvSpPr>
          <p:cNvPr id="49" name="TextBox 48">
            <a:extLst>
              <a:ext uri="{FF2B5EF4-FFF2-40B4-BE49-F238E27FC236}">
                <a16:creationId xmlns:a16="http://schemas.microsoft.com/office/drawing/2014/main" id="{4EBE4953-3D60-EF44-8536-B3762C957E15}"/>
              </a:ext>
            </a:extLst>
          </p:cNvPr>
          <p:cNvSpPr txBox="1"/>
          <p:nvPr/>
        </p:nvSpPr>
        <p:spPr>
          <a:xfrm>
            <a:off x="8412525" y="5235559"/>
            <a:ext cx="1507768" cy="461665"/>
          </a:xfrm>
          <a:prstGeom prst="rect">
            <a:avLst/>
          </a:prstGeom>
          <a:noFill/>
        </p:spPr>
        <p:txBody>
          <a:bodyPr wrap="square" rtlCol="0">
            <a:spAutoFit/>
          </a:bodyPr>
          <a:lstStyle/>
          <a:p>
            <a:r>
              <a:rPr lang="en-US" sz="2400" dirty="0"/>
              <a:t>Act</a:t>
            </a:r>
            <a:endParaRPr lang="en-US" sz="2400" b="1" dirty="0"/>
          </a:p>
        </p:txBody>
      </p:sp>
      <p:sp>
        <p:nvSpPr>
          <p:cNvPr id="50" name="TextBox 49">
            <a:extLst>
              <a:ext uri="{FF2B5EF4-FFF2-40B4-BE49-F238E27FC236}">
                <a16:creationId xmlns:a16="http://schemas.microsoft.com/office/drawing/2014/main" id="{69DC4496-5D81-8148-9729-91B5886E58D9}"/>
              </a:ext>
            </a:extLst>
          </p:cNvPr>
          <p:cNvSpPr txBox="1"/>
          <p:nvPr/>
        </p:nvSpPr>
        <p:spPr>
          <a:xfrm>
            <a:off x="2675112" y="5220448"/>
            <a:ext cx="2123954" cy="461665"/>
          </a:xfrm>
          <a:prstGeom prst="rect">
            <a:avLst/>
          </a:prstGeom>
          <a:noFill/>
        </p:spPr>
        <p:txBody>
          <a:bodyPr wrap="square" rtlCol="0">
            <a:spAutoFit/>
          </a:bodyPr>
          <a:lstStyle/>
          <a:p>
            <a:r>
              <a:rPr lang="en-US" sz="2400" dirty="0"/>
              <a:t>Observe</a:t>
            </a:r>
            <a:endParaRPr lang="en-US" sz="2400" b="1" dirty="0"/>
          </a:p>
        </p:txBody>
      </p:sp>
      <p:sp>
        <p:nvSpPr>
          <p:cNvPr id="54" name="TextBox 53">
            <a:extLst>
              <a:ext uri="{FF2B5EF4-FFF2-40B4-BE49-F238E27FC236}">
                <a16:creationId xmlns:a16="http://schemas.microsoft.com/office/drawing/2014/main" id="{316406AB-7B0A-0841-A4D0-3AAC286EE2EE}"/>
              </a:ext>
            </a:extLst>
          </p:cNvPr>
          <p:cNvSpPr txBox="1"/>
          <p:nvPr/>
        </p:nvSpPr>
        <p:spPr>
          <a:xfrm>
            <a:off x="3822701" y="543766"/>
            <a:ext cx="4914900" cy="584775"/>
          </a:xfrm>
          <a:prstGeom prst="rect">
            <a:avLst/>
          </a:prstGeom>
          <a:noFill/>
        </p:spPr>
        <p:txBody>
          <a:bodyPr wrap="square" rtlCol="0">
            <a:spAutoFit/>
          </a:bodyPr>
          <a:lstStyle/>
          <a:p>
            <a:r>
              <a:rPr lang="en-US" sz="3200" dirty="0"/>
              <a:t>Why is embodiment useful?</a:t>
            </a:r>
          </a:p>
        </p:txBody>
      </p:sp>
    </p:spTree>
    <p:extLst>
      <p:ext uri="{BB962C8B-B14F-4D97-AF65-F5344CB8AC3E}">
        <p14:creationId xmlns:p14="http://schemas.microsoft.com/office/powerpoint/2010/main" val="2638373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21482C-E91C-0C46-8BD2-85F6A9886C8F}"/>
              </a:ext>
            </a:extLst>
          </p:cNvPr>
          <p:cNvSpPr txBox="1"/>
          <p:nvPr/>
        </p:nvSpPr>
        <p:spPr>
          <a:xfrm>
            <a:off x="2234291" y="187643"/>
            <a:ext cx="7090653"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Model</a:t>
            </a:r>
          </a:p>
        </p:txBody>
      </p:sp>
      <p:pic>
        <p:nvPicPr>
          <p:cNvPr id="12" name="Picture 11" descr="Diagram&#10;&#10;Description automatically generated">
            <a:extLst>
              <a:ext uri="{FF2B5EF4-FFF2-40B4-BE49-F238E27FC236}">
                <a16:creationId xmlns:a16="http://schemas.microsoft.com/office/drawing/2014/main" id="{2B3F8A55-A5D5-3144-9AE1-81FC8E3A21B5}"/>
              </a:ext>
            </a:extLst>
          </p:cNvPr>
          <p:cNvPicPr>
            <a:picLocks noChangeAspect="1"/>
          </p:cNvPicPr>
          <p:nvPr/>
        </p:nvPicPr>
        <p:blipFill>
          <a:blip r:embed="rId2"/>
          <a:stretch>
            <a:fillRect/>
          </a:stretch>
        </p:blipFill>
        <p:spPr>
          <a:xfrm>
            <a:off x="3628269" y="1234083"/>
            <a:ext cx="4302696" cy="5152516"/>
          </a:xfrm>
          <a:prstGeom prst="rect">
            <a:avLst/>
          </a:prstGeom>
        </p:spPr>
      </p:pic>
    </p:spTree>
    <p:extLst>
      <p:ext uri="{BB962C8B-B14F-4D97-AF65-F5344CB8AC3E}">
        <p14:creationId xmlns:p14="http://schemas.microsoft.com/office/powerpoint/2010/main" val="2738183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21482C-E91C-0C46-8BD2-85F6A9886C8F}"/>
              </a:ext>
            </a:extLst>
          </p:cNvPr>
          <p:cNvSpPr txBox="1"/>
          <p:nvPr/>
        </p:nvSpPr>
        <p:spPr>
          <a:xfrm>
            <a:off x="2234291" y="187643"/>
            <a:ext cx="7090653"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Model</a:t>
            </a:r>
          </a:p>
        </p:txBody>
      </p:sp>
      <p:pic>
        <p:nvPicPr>
          <p:cNvPr id="4" name="Picture 3" descr="Shape&#10;&#10;Description automatically generated">
            <a:extLst>
              <a:ext uri="{FF2B5EF4-FFF2-40B4-BE49-F238E27FC236}">
                <a16:creationId xmlns:a16="http://schemas.microsoft.com/office/drawing/2014/main" id="{BB2DAB50-9063-7C4A-B720-7359B7251441}"/>
              </a:ext>
            </a:extLst>
          </p:cNvPr>
          <p:cNvPicPr>
            <a:picLocks noChangeAspect="1"/>
          </p:cNvPicPr>
          <p:nvPr/>
        </p:nvPicPr>
        <p:blipFill>
          <a:blip r:embed="rId2"/>
          <a:stretch>
            <a:fillRect/>
          </a:stretch>
        </p:blipFill>
        <p:spPr>
          <a:xfrm>
            <a:off x="3011054" y="1231522"/>
            <a:ext cx="5800437" cy="4578151"/>
          </a:xfrm>
          <a:prstGeom prst="rect">
            <a:avLst/>
          </a:prstGeom>
        </p:spPr>
      </p:pic>
      <p:sp>
        <p:nvSpPr>
          <p:cNvPr id="6" name="TextBox 5">
            <a:extLst>
              <a:ext uri="{FF2B5EF4-FFF2-40B4-BE49-F238E27FC236}">
                <a16:creationId xmlns:a16="http://schemas.microsoft.com/office/drawing/2014/main" id="{B5AD26D0-C3E3-1B48-8ABE-70AAA8DA57CF}"/>
              </a:ext>
            </a:extLst>
          </p:cNvPr>
          <p:cNvSpPr txBox="1"/>
          <p:nvPr/>
        </p:nvSpPr>
        <p:spPr>
          <a:xfrm>
            <a:off x="152401" y="2010050"/>
            <a:ext cx="3149600"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PPC: Posterior Parietal Cortex</a:t>
            </a:r>
          </a:p>
        </p:txBody>
      </p:sp>
    </p:spTree>
    <p:extLst>
      <p:ext uri="{BB962C8B-B14F-4D97-AF65-F5344CB8AC3E}">
        <p14:creationId xmlns:p14="http://schemas.microsoft.com/office/powerpoint/2010/main" val="25585291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04022B87-F048-2544-806C-BF21B4BF88EE}"/>
              </a:ext>
            </a:extLst>
          </p:cNvPr>
          <p:cNvPicPr>
            <a:picLocks noChangeAspect="1"/>
          </p:cNvPicPr>
          <p:nvPr/>
        </p:nvPicPr>
        <p:blipFill>
          <a:blip r:embed="rId3"/>
          <a:stretch>
            <a:fillRect/>
          </a:stretch>
        </p:blipFill>
        <p:spPr>
          <a:xfrm>
            <a:off x="3007526" y="1237235"/>
            <a:ext cx="5800437" cy="4572438"/>
          </a:xfrm>
          <a:prstGeom prst="rect">
            <a:avLst/>
          </a:prstGeom>
        </p:spPr>
      </p:pic>
      <p:sp>
        <p:nvSpPr>
          <p:cNvPr id="2" name="TextBox 1">
            <a:extLst>
              <a:ext uri="{FF2B5EF4-FFF2-40B4-BE49-F238E27FC236}">
                <a16:creationId xmlns:a16="http://schemas.microsoft.com/office/drawing/2014/main" id="{0F21482C-E91C-0C46-8BD2-85F6A9886C8F}"/>
              </a:ext>
            </a:extLst>
          </p:cNvPr>
          <p:cNvSpPr txBox="1"/>
          <p:nvPr/>
        </p:nvSpPr>
        <p:spPr>
          <a:xfrm>
            <a:off x="2234291" y="187643"/>
            <a:ext cx="7090653"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Model</a:t>
            </a:r>
          </a:p>
        </p:txBody>
      </p:sp>
      <p:sp>
        <p:nvSpPr>
          <p:cNvPr id="8" name="Rounded Rectangle 7">
            <a:extLst>
              <a:ext uri="{FF2B5EF4-FFF2-40B4-BE49-F238E27FC236}">
                <a16:creationId xmlns:a16="http://schemas.microsoft.com/office/drawing/2014/main" id="{3AD2AF4E-EB8D-9C47-8E13-6AFE87D90AAD}"/>
              </a:ext>
            </a:extLst>
          </p:cNvPr>
          <p:cNvSpPr/>
          <p:nvPr/>
        </p:nvSpPr>
        <p:spPr>
          <a:xfrm>
            <a:off x="7091904" y="4476027"/>
            <a:ext cx="1290095" cy="135423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0766A5C-E481-FF4E-99CC-FF420C06E78C}"/>
              </a:ext>
            </a:extLst>
          </p:cNvPr>
          <p:cNvSpPr txBox="1"/>
          <p:nvPr/>
        </p:nvSpPr>
        <p:spPr>
          <a:xfrm>
            <a:off x="6814113" y="5883582"/>
            <a:ext cx="1932972" cy="461665"/>
          </a:xfrm>
          <a:prstGeom prst="rect">
            <a:avLst/>
          </a:prstGeom>
          <a:noFill/>
        </p:spPr>
        <p:txBody>
          <a:bodyPr wrap="square" rtlCol="0">
            <a:spAutoFit/>
          </a:bodyPr>
          <a:lstStyle/>
          <a:p>
            <a:r>
              <a:rPr lang="en-US" sz="2400" dirty="0">
                <a:solidFill>
                  <a:srgbClr val="C00000"/>
                </a:solidFill>
              </a:rPr>
              <a:t>Task objective</a:t>
            </a:r>
          </a:p>
        </p:txBody>
      </p:sp>
      <p:sp>
        <p:nvSpPr>
          <p:cNvPr id="10" name="TextBox 9">
            <a:extLst>
              <a:ext uri="{FF2B5EF4-FFF2-40B4-BE49-F238E27FC236}">
                <a16:creationId xmlns:a16="http://schemas.microsoft.com/office/drawing/2014/main" id="{A67E67C7-D872-1347-AAEA-B73516430B10}"/>
              </a:ext>
            </a:extLst>
          </p:cNvPr>
          <p:cNvSpPr txBox="1"/>
          <p:nvPr/>
        </p:nvSpPr>
        <p:spPr>
          <a:xfrm>
            <a:off x="152401" y="2010050"/>
            <a:ext cx="3149600"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PPC: Posterior Parietal Cortex</a:t>
            </a:r>
          </a:p>
        </p:txBody>
      </p:sp>
    </p:spTree>
    <p:extLst>
      <p:ext uri="{BB962C8B-B14F-4D97-AF65-F5344CB8AC3E}">
        <p14:creationId xmlns:p14="http://schemas.microsoft.com/office/powerpoint/2010/main" val="2151995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B279133B-2317-8044-A0E3-1AEF1AE49203}"/>
              </a:ext>
            </a:extLst>
          </p:cNvPr>
          <p:cNvPicPr>
            <a:picLocks noChangeAspect="1"/>
          </p:cNvPicPr>
          <p:nvPr/>
        </p:nvPicPr>
        <p:blipFill>
          <a:blip r:embed="rId2"/>
          <a:stretch>
            <a:fillRect/>
          </a:stretch>
        </p:blipFill>
        <p:spPr>
          <a:xfrm>
            <a:off x="3006613" y="1237235"/>
            <a:ext cx="5801350" cy="4572438"/>
          </a:xfrm>
          <a:prstGeom prst="rect">
            <a:avLst/>
          </a:prstGeom>
        </p:spPr>
      </p:pic>
      <p:sp>
        <p:nvSpPr>
          <p:cNvPr id="2" name="TextBox 1">
            <a:extLst>
              <a:ext uri="{FF2B5EF4-FFF2-40B4-BE49-F238E27FC236}">
                <a16:creationId xmlns:a16="http://schemas.microsoft.com/office/drawing/2014/main" id="{0F21482C-E91C-0C46-8BD2-85F6A9886C8F}"/>
              </a:ext>
            </a:extLst>
          </p:cNvPr>
          <p:cNvSpPr txBox="1"/>
          <p:nvPr/>
        </p:nvSpPr>
        <p:spPr>
          <a:xfrm>
            <a:off x="2234291" y="187643"/>
            <a:ext cx="7090653"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Model</a:t>
            </a:r>
          </a:p>
        </p:txBody>
      </p:sp>
      <p:sp>
        <p:nvSpPr>
          <p:cNvPr id="7" name="Rounded Rectangle 6">
            <a:extLst>
              <a:ext uri="{FF2B5EF4-FFF2-40B4-BE49-F238E27FC236}">
                <a16:creationId xmlns:a16="http://schemas.microsoft.com/office/drawing/2014/main" id="{D34069DD-F296-DB42-9408-9AD4DA475E04}"/>
              </a:ext>
            </a:extLst>
          </p:cNvPr>
          <p:cNvSpPr/>
          <p:nvPr/>
        </p:nvSpPr>
        <p:spPr>
          <a:xfrm>
            <a:off x="7091904" y="4476027"/>
            <a:ext cx="1290095" cy="135423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C1184AF-9C64-9C43-8AC3-53889BE87BAB}"/>
              </a:ext>
            </a:extLst>
          </p:cNvPr>
          <p:cNvSpPr txBox="1"/>
          <p:nvPr/>
        </p:nvSpPr>
        <p:spPr>
          <a:xfrm>
            <a:off x="6814113" y="5883582"/>
            <a:ext cx="1932972" cy="461665"/>
          </a:xfrm>
          <a:prstGeom prst="rect">
            <a:avLst/>
          </a:prstGeom>
          <a:noFill/>
        </p:spPr>
        <p:txBody>
          <a:bodyPr wrap="square" rtlCol="0">
            <a:spAutoFit/>
          </a:bodyPr>
          <a:lstStyle/>
          <a:p>
            <a:r>
              <a:rPr lang="en-US" sz="2400" dirty="0">
                <a:solidFill>
                  <a:srgbClr val="C00000"/>
                </a:solidFill>
              </a:rPr>
              <a:t>Task objective</a:t>
            </a:r>
          </a:p>
        </p:txBody>
      </p:sp>
      <p:sp>
        <p:nvSpPr>
          <p:cNvPr id="9" name="Rounded Rectangle 8">
            <a:extLst>
              <a:ext uri="{FF2B5EF4-FFF2-40B4-BE49-F238E27FC236}">
                <a16:creationId xmlns:a16="http://schemas.microsoft.com/office/drawing/2014/main" id="{ABA8ACBF-97B9-0B45-ACA9-E95E56C76C23}"/>
              </a:ext>
            </a:extLst>
          </p:cNvPr>
          <p:cNvSpPr/>
          <p:nvPr/>
        </p:nvSpPr>
        <p:spPr>
          <a:xfrm>
            <a:off x="5827210" y="1995667"/>
            <a:ext cx="1412111" cy="1076446"/>
          </a:xfrm>
          <a:prstGeom prst="round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3EF86D4-AE21-B24B-9093-613159322D0B}"/>
              </a:ext>
            </a:extLst>
          </p:cNvPr>
          <p:cNvSpPr txBox="1"/>
          <p:nvPr/>
        </p:nvSpPr>
        <p:spPr>
          <a:xfrm>
            <a:off x="4380375" y="2007240"/>
            <a:ext cx="1493135" cy="830997"/>
          </a:xfrm>
          <a:prstGeom prst="rect">
            <a:avLst/>
          </a:prstGeom>
          <a:noFill/>
        </p:spPr>
        <p:txBody>
          <a:bodyPr wrap="square" rtlCol="0">
            <a:spAutoFit/>
          </a:bodyPr>
          <a:lstStyle/>
          <a:p>
            <a:pPr algn="ctr"/>
            <a:r>
              <a:rPr lang="en-US" sz="2400" dirty="0">
                <a:solidFill>
                  <a:srgbClr val="00B050"/>
                </a:solidFill>
              </a:rPr>
              <a:t>Strategy</a:t>
            </a:r>
          </a:p>
          <a:p>
            <a:pPr algn="ctr"/>
            <a:r>
              <a:rPr lang="en-US" sz="2400" dirty="0">
                <a:solidFill>
                  <a:srgbClr val="00B050"/>
                </a:solidFill>
              </a:rPr>
              <a:t>constraint</a:t>
            </a:r>
          </a:p>
        </p:txBody>
      </p:sp>
      <p:sp>
        <p:nvSpPr>
          <p:cNvPr id="11" name="TextBox 10">
            <a:extLst>
              <a:ext uri="{FF2B5EF4-FFF2-40B4-BE49-F238E27FC236}">
                <a16:creationId xmlns:a16="http://schemas.microsoft.com/office/drawing/2014/main" id="{92255851-DAB8-EF42-B84B-56F328979F79}"/>
              </a:ext>
            </a:extLst>
          </p:cNvPr>
          <p:cNvSpPr txBox="1"/>
          <p:nvPr/>
        </p:nvSpPr>
        <p:spPr>
          <a:xfrm>
            <a:off x="152401" y="2010050"/>
            <a:ext cx="3149600"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PPC: Posterior Parietal Cortex</a:t>
            </a:r>
          </a:p>
        </p:txBody>
      </p:sp>
      <p:sp>
        <p:nvSpPr>
          <p:cNvPr id="12" name="TextBox 11">
            <a:extLst>
              <a:ext uri="{FF2B5EF4-FFF2-40B4-BE49-F238E27FC236}">
                <a16:creationId xmlns:a16="http://schemas.microsoft.com/office/drawing/2014/main" id="{F2F25A7D-6B74-6041-9EC7-5A80D7E3B5FE}"/>
              </a:ext>
            </a:extLst>
          </p:cNvPr>
          <p:cNvSpPr txBox="1"/>
          <p:nvPr/>
        </p:nvSpPr>
        <p:spPr>
          <a:xfrm>
            <a:off x="152401" y="3272881"/>
            <a:ext cx="3149600"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OC: Oculomotor Cortex</a:t>
            </a:r>
          </a:p>
        </p:txBody>
      </p:sp>
    </p:spTree>
    <p:extLst>
      <p:ext uri="{BB962C8B-B14F-4D97-AF65-F5344CB8AC3E}">
        <p14:creationId xmlns:p14="http://schemas.microsoft.com/office/powerpoint/2010/main" val="704368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B279133B-2317-8044-A0E3-1AEF1AE49203}"/>
              </a:ext>
            </a:extLst>
          </p:cNvPr>
          <p:cNvPicPr>
            <a:picLocks noChangeAspect="1"/>
          </p:cNvPicPr>
          <p:nvPr/>
        </p:nvPicPr>
        <p:blipFill>
          <a:blip r:embed="rId2"/>
          <a:stretch>
            <a:fillRect/>
          </a:stretch>
        </p:blipFill>
        <p:spPr>
          <a:xfrm>
            <a:off x="3006613" y="1237235"/>
            <a:ext cx="5801350" cy="4572438"/>
          </a:xfrm>
          <a:prstGeom prst="rect">
            <a:avLst/>
          </a:prstGeom>
        </p:spPr>
      </p:pic>
      <p:sp>
        <p:nvSpPr>
          <p:cNvPr id="2" name="TextBox 1">
            <a:extLst>
              <a:ext uri="{FF2B5EF4-FFF2-40B4-BE49-F238E27FC236}">
                <a16:creationId xmlns:a16="http://schemas.microsoft.com/office/drawing/2014/main" id="{0F21482C-E91C-0C46-8BD2-85F6A9886C8F}"/>
              </a:ext>
            </a:extLst>
          </p:cNvPr>
          <p:cNvSpPr txBox="1"/>
          <p:nvPr/>
        </p:nvSpPr>
        <p:spPr>
          <a:xfrm>
            <a:off x="2234291" y="187643"/>
            <a:ext cx="7090653"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Model</a:t>
            </a:r>
          </a:p>
        </p:txBody>
      </p:sp>
      <p:sp>
        <p:nvSpPr>
          <p:cNvPr id="7" name="Rounded Rectangle 6">
            <a:extLst>
              <a:ext uri="{FF2B5EF4-FFF2-40B4-BE49-F238E27FC236}">
                <a16:creationId xmlns:a16="http://schemas.microsoft.com/office/drawing/2014/main" id="{D34069DD-F296-DB42-9408-9AD4DA475E04}"/>
              </a:ext>
            </a:extLst>
          </p:cNvPr>
          <p:cNvSpPr/>
          <p:nvPr/>
        </p:nvSpPr>
        <p:spPr>
          <a:xfrm>
            <a:off x="7091904" y="4476027"/>
            <a:ext cx="1290095" cy="135423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C1184AF-9C64-9C43-8AC3-53889BE87BAB}"/>
              </a:ext>
            </a:extLst>
          </p:cNvPr>
          <p:cNvSpPr txBox="1"/>
          <p:nvPr/>
        </p:nvSpPr>
        <p:spPr>
          <a:xfrm>
            <a:off x="6814113" y="5883582"/>
            <a:ext cx="1932972" cy="461665"/>
          </a:xfrm>
          <a:prstGeom prst="rect">
            <a:avLst/>
          </a:prstGeom>
          <a:noFill/>
        </p:spPr>
        <p:txBody>
          <a:bodyPr wrap="square" rtlCol="0">
            <a:spAutoFit/>
          </a:bodyPr>
          <a:lstStyle/>
          <a:p>
            <a:r>
              <a:rPr lang="en-US" sz="2400" dirty="0">
                <a:solidFill>
                  <a:srgbClr val="C00000"/>
                </a:solidFill>
              </a:rPr>
              <a:t>Task objective</a:t>
            </a:r>
          </a:p>
        </p:txBody>
      </p:sp>
      <p:sp>
        <p:nvSpPr>
          <p:cNvPr id="9" name="Rounded Rectangle 8">
            <a:extLst>
              <a:ext uri="{FF2B5EF4-FFF2-40B4-BE49-F238E27FC236}">
                <a16:creationId xmlns:a16="http://schemas.microsoft.com/office/drawing/2014/main" id="{ABA8ACBF-97B9-0B45-ACA9-E95E56C76C23}"/>
              </a:ext>
            </a:extLst>
          </p:cNvPr>
          <p:cNvSpPr/>
          <p:nvPr/>
        </p:nvSpPr>
        <p:spPr>
          <a:xfrm>
            <a:off x="5827210" y="1995667"/>
            <a:ext cx="1412111" cy="1076446"/>
          </a:xfrm>
          <a:prstGeom prst="round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3EF86D4-AE21-B24B-9093-613159322D0B}"/>
              </a:ext>
            </a:extLst>
          </p:cNvPr>
          <p:cNvSpPr txBox="1"/>
          <p:nvPr/>
        </p:nvSpPr>
        <p:spPr>
          <a:xfrm>
            <a:off x="4380375" y="2007240"/>
            <a:ext cx="1493135" cy="830997"/>
          </a:xfrm>
          <a:prstGeom prst="rect">
            <a:avLst/>
          </a:prstGeom>
          <a:noFill/>
        </p:spPr>
        <p:txBody>
          <a:bodyPr wrap="square" rtlCol="0">
            <a:spAutoFit/>
          </a:bodyPr>
          <a:lstStyle/>
          <a:p>
            <a:pPr algn="ctr"/>
            <a:r>
              <a:rPr lang="en-US" sz="2400" dirty="0">
                <a:solidFill>
                  <a:srgbClr val="00B050"/>
                </a:solidFill>
              </a:rPr>
              <a:t>Strategy</a:t>
            </a:r>
          </a:p>
          <a:p>
            <a:pPr algn="ctr"/>
            <a:r>
              <a:rPr lang="en-US" sz="2400" dirty="0">
                <a:solidFill>
                  <a:srgbClr val="00B050"/>
                </a:solidFill>
              </a:rPr>
              <a:t>constraint</a:t>
            </a:r>
          </a:p>
        </p:txBody>
      </p:sp>
      <p:sp>
        <p:nvSpPr>
          <p:cNvPr id="3" name="TextBox 2">
            <a:extLst>
              <a:ext uri="{FF2B5EF4-FFF2-40B4-BE49-F238E27FC236}">
                <a16:creationId xmlns:a16="http://schemas.microsoft.com/office/drawing/2014/main" id="{39AE4E4C-D466-964A-A1BB-D8DED12BE3C7}"/>
              </a:ext>
            </a:extLst>
          </p:cNvPr>
          <p:cNvSpPr txBox="1"/>
          <p:nvPr/>
        </p:nvSpPr>
        <p:spPr>
          <a:xfrm>
            <a:off x="8547101" y="1511300"/>
            <a:ext cx="3149600" cy="2246769"/>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Train connectivity weights shown in </a:t>
            </a:r>
            <a:r>
              <a:rPr lang="en-US" sz="2800" dirty="0">
                <a:solidFill>
                  <a:srgbClr val="00B050"/>
                </a:solidFill>
                <a:latin typeface="Arial" panose="020B0604020202020204" pitchFamily="34" charset="0"/>
                <a:cs typeface="Arial" panose="020B0604020202020204" pitchFamily="34" charset="0"/>
              </a:rPr>
              <a:t>green</a:t>
            </a:r>
            <a:r>
              <a:rPr lang="en-US" sz="2800" dirty="0">
                <a:latin typeface="Arial" panose="020B0604020202020204" pitchFamily="34" charset="0"/>
                <a:cs typeface="Arial" panose="020B0604020202020204" pitchFamily="34" charset="0"/>
              </a:rPr>
              <a:t> using Backpropagation through time</a:t>
            </a:r>
          </a:p>
        </p:txBody>
      </p:sp>
    </p:spTree>
    <p:extLst>
      <p:ext uri="{BB962C8B-B14F-4D97-AF65-F5344CB8AC3E}">
        <p14:creationId xmlns:p14="http://schemas.microsoft.com/office/powerpoint/2010/main" val="2047530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picture containing text, clock, watch&#10;&#10;Description automatically generated">
            <a:extLst>
              <a:ext uri="{FF2B5EF4-FFF2-40B4-BE49-F238E27FC236}">
                <a16:creationId xmlns:a16="http://schemas.microsoft.com/office/drawing/2014/main" id="{6525B9F2-0E9A-5D41-8A8B-49F0612EC58F}"/>
              </a:ext>
            </a:extLst>
          </p:cNvPr>
          <p:cNvPicPr>
            <a:picLocks noChangeAspect="1"/>
          </p:cNvPicPr>
          <p:nvPr/>
        </p:nvPicPr>
        <p:blipFill>
          <a:blip r:embed="rId2"/>
          <a:stretch>
            <a:fillRect/>
          </a:stretch>
        </p:blipFill>
        <p:spPr>
          <a:xfrm>
            <a:off x="0" y="4261957"/>
            <a:ext cx="1261720" cy="1235548"/>
          </a:xfrm>
          <a:prstGeom prst="rect">
            <a:avLst/>
          </a:prstGeom>
        </p:spPr>
      </p:pic>
      <p:pic>
        <p:nvPicPr>
          <p:cNvPr id="25" name="Picture 24" descr="Logo, company name&#10;&#10;Description automatically generated">
            <a:extLst>
              <a:ext uri="{FF2B5EF4-FFF2-40B4-BE49-F238E27FC236}">
                <a16:creationId xmlns:a16="http://schemas.microsoft.com/office/drawing/2014/main" id="{FC520409-FBD1-254E-AC6E-FA9D348A2028}"/>
              </a:ext>
            </a:extLst>
          </p:cNvPr>
          <p:cNvPicPr>
            <a:picLocks noChangeAspect="1"/>
          </p:cNvPicPr>
          <p:nvPr/>
        </p:nvPicPr>
        <p:blipFill>
          <a:blip r:embed="rId3"/>
          <a:stretch>
            <a:fillRect/>
          </a:stretch>
        </p:blipFill>
        <p:spPr>
          <a:xfrm>
            <a:off x="1470819" y="3393202"/>
            <a:ext cx="3116362" cy="2932699"/>
          </a:xfrm>
          <a:prstGeom prst="rect">
            <a:avLst/>
          </a:prstGeom>
        </p:spPr>
      </p:pic>
      <p:pic>
        <p:nvPicPr>
          <p:cNvPr id="4" name="Picture 3">
            <a:extLst>
              <a:ext uri="{FF2B5EF4-FFF2-40B4-BE49-F238E27FC236}">
                <a16:creationId xmlns:a16="http://schemas.microsoft.com/office/drawing/2014/main" id="{5212FD75-A58F-AD49-991D-557938DE3917}"/>
              </a:ext>
            </a:extLst>
          </p:cNvPr>
          <p:cNvPicPr>
            <a:picLocks noChangeAspect="1"/>
          </p:cNvPicPr>
          <p:nvPr/>
        </p:nvPicPr>
        <p:blipFill>
          <a:blip r:embed="rId4"/>
          <a:stretch>
            <a:fillRect/>
          </a:stretch>
        </p:blipFill>
        <p:spPr>
          <a:xfrm>
            <a:off x="1461154" y="640585"/>
            <a:ext cx="2974171" cy="2565370"/>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C48DAD3C-9341-4347-8B07-019A2D58E505}"/>
              </a:ext>
            </a:extLst>
          </p:cNvPr>
          <p:cNvPicPr>
            <a:picLocks noChangeAspect="1"/>
          </p:cNvPicPr>
          <p:nvPr/>
        </p:nvPicPr>
        <p:blipFill>
          <a:blip r:embed="rId5"/>
          <a:stretch>
            <a:fillRect/>
          </a:stretch>
        </p:blipFill>
        <p:spPr>
          <a:xfrm>
            <a:off x="149403" y="1551472"/>
            <a:ext cx="1001484" cy="827998"/>
          </a:xfrm>
          <a:prstGeom prst="rect">
            <a:avLst/>
          </a:prstGeom>
        </p:spPr>
      </p:pic>
      <p:pic>
        <p:nvPicPr>
          <p:cNvPr id="6" name="Picture 5" descr="Scatter chart&#10;&#10;Description automatically generated">
            <a:extLst>
              <a:ext uri="{FF2B5EF4-FFF2-40B4-BE49-F238E27FC236}">
                <a16:creationId xmlns:a16="http://schemas.microsoft.com/office/drawing/2014/main" id="{56178D5D-D7BA-8D4C-B2D0-5A0348869FB1}"/>
              </a:ext>
            </a:extLst>
          </p:cNvPr>
          <p:cNvPicPr>
            <a:picLocks noChangeAspect="1"/>
          </p:cNvPicPr>
          <p:nvPr/>
        </p:nvPicPr>
        <p:blipFill>
          <a:blip r:embed="rId6"/>
          <a:stretch>
            <a:fillRect/>
          </a:stretch>
        </p:blipFill>
        <p:spPr>
          <a:xfrm>
            <a:off x="8496020" y="750354"/>
            <a:ext cx="2870759" cy="2181345"/>
          </a:xfrm>
          <a:prstGeom prst="rect">
            <a:avLst/>
          </a:prstGeom>
        </p:spPr>
      </p:pic>
      <p:pic>
        <p:nvPicPr>
          <p:cNvPr id="7" name="Picture 6" descr="Chart, scatter chart&#10;&#10;Description automatically generated">
            <a:extLst>
              <a:ext uri="{FF2B5EF4-FFF2-40B4-BE49-F238E27FC236}">
                <a16:creationId xmlns:a16="http://schemas.microsoft.com/office/drawing/2014/main" id="{494024FA-2682-774E-8268-DDC1BC0E4549}"/>
              </a:ext>
            </a:extLst>
          </p:cNvPr>
          <p:cNvPicPr>
            <a:picLocks noChangeAspect="1"/>
          </p:cNvPicPr>
          <p:nvPr/>
        </p:nvPicPr>
        <p:blipFill>
          <a:blip r:embed="rId7"/>
          <a:stretch>
            <a:fillRect/>
          </a:stretch>
        </p:blipFill>
        <p:spPr>
          <a:xfrm>
            <a:off x="5005894" y="758823"/>
            <a:ext cx="2940777" cy="2493735"/>
          </a:xfrm>
          <a:prstGeom prst="rect">
            <a:avLst/>
          </a:prstGeom>
        </p:spPr>
      </p:pic>
      <p:sp>
        <p:nvSpPr>
          <p:cNvPr id="14" name="Oval 13">
            <a:extLst>
              <a:ext uri="{FF2B5EF4-FFF2-40B4-BE49-F238E27FC236}">
                <a16:creationId xmlns:a16="http://schemas.microsoft.com/office/drawing/2014/main" id="{17570454-84BE-7647-A2F2-C3030E9DB8C3}"/>
              </a:ext>
            </a:extLst>
          </p:cNvPr>
          <p:cNvSpPr>
            <a:spLocks noChangeAspect="1"/>
          </p:cNvSpPr>
          <p:nvPr/>
        </p:nvSpPr>
        <p:spPr>
          <a:xfrm>
            <a:off x="2888050" y="5945763"/>
            <a:ext cx="120377" cy="12037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Chart, scatter chart&#10;&#10;Description automatically generated">
            <a:extLst>
              <a:ext uri="{FF2B5EF4-FFF2-40B4-BE49-F238E27FC236}">
                <a16:creationId xmlns:a16="http://schemas.microsoft.com/office/drawing/2014/main" id="{41868104-94C9-204F-B109-7FADD960EE20}"/>
              </a:ext>
            </a:extLst>
          </p:cNvPr>
          <p:cNvPicPr>
            <a:picLocks noChangeAspect="1"/>
          </p:cNvPicPr>
          <p:nvPr/>
        </p:nvPicPr>
        <p:blipFill>
          <a:blip r:embed="rId8"/>
          <a:stretch>
            <a:fillRect/>
          </a:stretch>
        </p:blipFill>
        <p:spPr>
          <a:xfrm>
            <a:off x="8496020" y="3878608"/>
            <a:ext cx="2870759" cy="2181345"/>
          </a:xfrm>
          <a:prstGeom prst="rect">
            <a:avLst/>
          </a:prstGeom>
        </p:spPr>
      </p:pic>
      <p:pic>
        <p:nvPicPr>
          <p:cNvPr id="18" name="Picture 17" descr="Chart, scatter chart&#10;&#10;Description automatically generated">
            <a:extLst>
              <a:ext uri="{FF2B5EF4-FFF2-40B4-BE49-F238E27FC236}">
                <a16:creationId xmlns:a16="http://schemas.microsoft.com/office/drawing/2014/main" id="{340A00E0-CE8A-A843-A7D0-85DE7E344B65}"/>
              </a:ext>
            </a:extLst>
          </p:cNvPr>
          <p:cNvPicPr>
            <a:picLocks noChangeAspect="1"/>
          </p:cNvPicPr>
          <p:nvPr/>
        </p:nvPicPr>
        <p:blipFill>
          <a:blip r:embed="rId9"/>
          <a:stretch>
            <a:fillRect/>
          </a:stretch>
        </p:blipFill>
        <p:spPr>
          <a:xfrm>
            <a:off x="5005894" y="3872414"/>
            <a:ext cx="2940777" cy="2493735"/>
          </a:xfrm>
          <a:prstGeom prst="rect">
            <a:avLst/>
          </a:prstGeom>
        </p:spPr>
      </p:pic>
      <p:grpSp>
        <p:nvGrpSpPr>
          <p:cNvPr id="19" name="Group 18">
            <a:extLst>
              <a:ext uri="{FF2B5EF4-FFF2-40B4-BE49-F238E27FC236}">
                <a16:creationId xmlns:a16="http://schemas.microsoft.com/office/drawing/2014/main" id="{A25E0F2D-4ABB-6D4E-A842-F07260E25C58}"/>
              </a:ext>
            </a:extLst>
          </p:cNvPr>
          <p:cNvGrpSpPr/>
          <p:nvPr/>
        </p:nvGrpSpPr>
        <p:grpSpPr>
          <a:xfrm>
            <a:off x="3381746" y="2297320"/>
            <a:ext cx="1299663" cy="1139468"/>
            <a:chOff x="3381746" y="2297320"/>
            <a:chExt cx="1299663" cy="1139468"/>
          </a:xfrm>
        </p:grpSpPr>
        <p:cxnSp>
          <p:nvCxnSpPr>
            <p:cNvPr id="20" name="Straight Connector 19">
              <a:extLst>
                <a:ext uri="{FF2B5EF4-FFF2-40B4-BE49-F238E27FC236}">
                  <a16:creationId xmlns:a16="http://schemas.microsoft.com/office/drawing/2014/main" id="{AE6863B7-FD39-1D4E-AB6B-81D7408D0358}"/>
                </a:ext>
              </a:extLst>
            </p:cNvPr>
            <p:cNvCxnSpPr>
              <a:cxnSpLocks/>
            </p:cNvCxnSpPr>
            <p:nvPr/>
          </p:nvCxnSpPr>
          <p:spPr>
            <a:xfrm>
              <a:off x="3688080" y="2682240"/>
              <a:ext cx="0" cy="5237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B59C568-6AB1-F246-8896-936B8778B53E}"/>
                </a:ext>
              </a:extLst>
            </p:cNvPr>
            <p:cNvCxnSpPr>
              <a:cxnSpLocks/>
            </p:cNvCxnSpPr>
            <p:nvPr/>
          </p:nvCxnSpPr>
          <p:spPr>
            <a:xfrm>
              <a:off x="3688080" y="3205955"/>
              <a:ext cx="457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F9DA55A-E95B-A24A-BF01-61BFE6148040}"/>
                </a:ext>
              </a:extLst>
            </p:cNvPr>
            <p:cNvSpPr txBox="1"/>
            <p:nvPr/>
          </p:nvSpPr>
          <p:spPr>
            <a:xfrm>
              <a:off x="3381746" y="2297320"/>
              <a:ext cx="61266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1m</a:t>
              </a:r>
            </a:p>
          </p:txBody>
        </p:sp>
        <p:sp>
          <p:nvSpPr>
            <p:cNvPr id="23" name="TextBox 22">
              <a:extLst>
                <a:ext uri="{FF2B5EF4-FFF2-40B4-BE49-F238E27FC236}">
                  <a16:creationId xmlns:a16="http://schemas.microsoft.com/office/drawing/2014/main" id="{D75D2C69-8362-DF42-A39E-E93E542D9F8A}"/>
                </a:ext>
              </a:extLst>
            </p:cNvPr>
            <p:cNvSpPr txBox="1"/>
            <p:nvPr/>
          </p:nvSpPr>
          <p:spPr>
            <a:xfrm>
              <a:off x="4068741" y="2975123"/>
              <a:ext cx="61266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1m</a:t>
              </a:r>
            </a:p>
          </p:txBody>
        </p:sp>
      </p:grpSp>
      <p:pic>
        <p:nvPicPr>
          <p:cNvPr id="29" name="Picture 28" descr="Icon&#10;&#10;Description automatically generated">
            <a:extLst>
              <a:ext uri="{FF2B5EF4-FFF2-40B4-BE49-F238E27FC236}">
                <a16:creationId xmlns:a16="http://schemas.microsoft.com/office/drawing/2014/main" id="{FA72DFDA-33D2-4444-BEE9-753E1BF71505}"/>
              </a:ext>
            </a:extLst>
          </p:cNvPr>
          <p:cNvPicPr>
            <a:picLocks noChangeAspect="1"/>
          </p:cNvPicPr>
          <p:nvPr/>
        </p:nvPicPr>
        <p:blipFill>
          <a:blip r:embed="rId10"/>
          <a:stretch>
            <a:fillRect/>
          </a:stretch>
        </p:blipFill>
        <p:spPr>
          <a:xfrm flipH="1">
            <a:off x="11150600" y="2520"/>
            <a:ext cx="1041400" cy="1041400"/>
          </a:xfrm>
          <a:prstGeom prst="rect">
            <a:avLst/>
          </a:prstGeom>
        </p:spPr>
      </p:pic>
    </p:spTree>
    <p:extLst>
      <p:ext uri="{BB962C8B-B14F-4D97-AF65-F5344CB8AC3E}">
        <p14:creationId xmlns:p14="http://schemas.microsoft.com/office/powerpoint/2010/main" val="269688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50D28C53-448A-4340-800D-689F823972AF}"/>
              </a:ext>
            </a:extLst>
          </p:cNvPr>
          <p:cNvSpPr txBox="1"/>
          <p:nvPr/>
        </p:nvSpPr>
        <p:spPr>
          <a:xfrm>
            <a:off x="295154" y="1250066"/>
            <a:ext cx="11601691" cy="1446550"/>
          </a:xfrm>
          <a:prstGeom prst="rect">
            <a:avLst/>
          </a:prstGeom>
          <a:noFill/>
        </p:spPr>
        <p:txBody>
          <a:bodyPr wrap="square" rtlCol="0">
            <a:spAutoFit/>
          </a:bodyPr>
          <a:lstStyle/>
          <a:p>
            <a:pPr algn="ctr"/>
            <a:r>
              <a:rPr lang="en-US" sz="4400" cap="small" dirty="0">
                <a:latin typeface="Arial" panose="020B0604020202020204" pitchFamily="34" charset="0"/>
                <a:cs typeface="Arial" panose="020B0604020202020204" pitchFamily="34" charset="0"/>
              </a:rPr>
              <a:t>Beyond </a:t>
            </a:r>
            <a:r>
              <a:rPr lang="en-US" sz="4400" cap="small" dirty="0">
                <a:solidFill>
                  <a:srgbClr val="C00000"/>
                </a:solidFill>
                <a:latin typeface="Arial" panose="020B0604020202020204" pitchFamily="34" charset="0"/>
                <a:cs typeface="Arial" panose="020B0604020202020204" pitchFamily="34" charset="0"/>
              </a:rPr>
              <a:t>Task-Optimized Neural Models</a:t>
            </a:r>
            <a:r>
              <a:rPr lang="en-US" sz="4400" cap="small" dirty="0">
                <a:latin typeface="Arial" panose="020B0604020202020204" pitchFamily="34" charset="0"/>
                <a:cs typeface="Arial" panose="020B0604020202020204" pitchFamily="34" charset="0"/>
              </a:rPr>
              <a:t>: Constraints From Embodied Cognition</a:t>
            </a:r>
          </a:p>
        </p:txBody>
      </p:sp>
    </p:spTree>
    <p:extLst>
      <p:ext uri="{BB962C8B-B14F-4D97-AF65-F5344CB8AC3E}">
        <p14:creationId xmlns:p14="http://schemas.microsoft.com/office/powerpoint/2010/main" val="1483535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shape&#10;&#10;Description automatically generated">
            <a:extLst>
              <a:ext uri="{FF2B5EF4-FFF2-40B4-BE49-F238E27FC236}">
                <a16:creationId xmlns:a16="http://schemas.microsoft.com/office/drawing/2014/main" id="{83D6BF38-C7EB-FD42-9497-7A8869B657B9}"/>
              </a:ext>
            </a:extLst>
          </p:cNvPr>
          <p:cNvPicPr>
            <a:picLocks noChangeAspect="1"/>
          </p:cNvPicPr>
          <p:nvPr/>
        </p:nvPicPr>
        <p:blipFill>
          <a:blip r:embed="rId2"/>
          <a:stretch>
            <a:fillRect/>
          </a:stretch>
        </p:blipFill>
        <p:spPr>
          <a:xfrm>
            <a:off x="5207183" y="3553358"/>
            <a:ext cx="3116362" cy="2737186"/>
          </a:xfrm>
          <a:prstGeom prst="rect">
            <a:avLst/>
          </a:prstGeom>
        </p:spPr>
      </p:pic>
      <p:pic>
        <p:nvPicPr>
          <p:cNvPr id="15" name="Picture 14" descr="A picture containing diagram&#10;&#10;Description automatically generated">
            <a:extLst>
              <a:ext uri="{FF2B5EF4-FFF2-40B4-BE49-F238E27FC236}">
                <a16:creationId xmlns:a16="http://schemas.microsoft.com/office/drawing/2014/main" id="{AF1409AB-1B2A-3042-805A-45CCB94BB125}"/>
              </a:ext>
            </a:extLst>
          </p:cNvPr>
          <p:cNvPicPr>
            <a:picLocks noChangeAspect="1"/>
          </p:cNvPicPr>
          <p:nvPr/>
        </p:nvPicPr>
        <p:blipFill>
          <a:blip r:embed="rId3"/>
          <a:stretch>
            <a:fillRect/>
          </a:stretch>
        </p:blipFill>
        <p:spPr>
          <a:xfrm>
            <a:off x="8472056" y="3735856"/>
            <a:ext cx="3627423" cy="2788671"/>
          </a:xfrm>
          <a:prstGeom prst="rect">
            <a:avLst/>
          </a:prstGeom>
        </p:spPr>
      </p:pic>
      <p:pic>
        <p:nvPicPr>
          <p:cNvPr id="17" name="Picture 16" descr="A picture containing chart&#10;&#10;Description automatically generated">
            <a:extLst>
              <a:ext uri="{FF2B5EF4-FFF2-40B4-BE49-F238E27FC236}">
                <a16:creationId xmlns:a16="http://schemas.microsoft.com/office/drawing/2014/main" id="{907FF929-C0D4-B145-814D-866AA69265BA}"/>
              </a:ext>
            </a:extLst>
          </p:cNvPr>
          <p:cNvPicPr>
            <a:picLocks noChangeAspect="1"/>
          </p:cNvPicPr>
          <p:nvPr/>
        </p:nvPicPr>
        <p:blipFill>
          <a:blip r:embed="rId4"/>
          <a:stretch>
            <a:fillRect/>
          </a:stretch>
        </p:blipFill>
        <p:spPr>
          <a:xfrm>
            <a:off x="1645454" y="587768"/>
            <a:ext cx="2768425" cy="2719950"/>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8E4EE9B1-0D64-2945-A651-8495413925F1}"/>
              </a:ext>
            </a:extLst>
          </p:cNvPr>
          <p:cNvPicPr>
            <a:picLocks noChangeAspect="1"/>
          </p:cNvPicPr>
          <p:nvPr/>
        </p:nvPicPr>
        <p:blipFill>
          <a:blip r:embed="rId5"/>
          <a:stretch>
            <a:fillRect/>
          </a:stretch>
        </p:blipFill>
        <p:spPr>
          <a:xfrm>
            <a:off x="5291220" y="705067"/>
            <a:ext cx="2596070" cy="2488351"/>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672E5AAF-DCF8-8B4A-A500-9BFD793ACAD8}"/>
              </a:ext>
            </a:extLst>
          </p:cNvPr>
          <p:cNvPicPr>
            <a:picLocks noChangeAspect="1"/>
          </p:cNvPicPr>
          <p:nvPr/>
        </p:nvPicPr>
        <p:blipFill>
          <a:blip r:embed="rId6"/>
          <a:stretch>
            <a:fillRect/>
          </a:stretch>
        </p:blipFill>
        <p:spPr>
          <a:xfrm>
            <a:off x="8472056" y="560640"/>
            <a:ext cx="3541396" cy="2932047"/>
          </a:xfrm>
          <a:prstGeom prst="rect">
            <a:avLst/>
          </a:prstGeom>
        </p:spPr>
      </p:pic>
      <p:pic>
        <p:nvPicPr>
          <p:cNvPr id="21" name="Picture 20" descr="Chart&#10;&#10;Description automatically generated">
            <a:extLst>
              <a:ext uri="{FF2B5EF4-FFF2-40B4-BE49-F238E27FC236}">
                <a16:creationId xmlns:a16="http://schemas.microsoft.com/office/drawing/2014/main" id="{5FE95247-1457-894D-9A52-8BC4FAA1BA4B}"/>
              </a:ext>
            </a:extLst>
          </p:cNvPr>
          <p:cNvPicPr>
            <a:picLocks noChangeAspect="1"/>
          </p:cNvPicPr>
          <p:nvPr/>
        </p:nvPicPr>
        <p:blipFill>
          <a:blip r:embed="rId7"/>
          <a:stretch>
            <a:fillRect/>
          </a:stretch>
        </p:blipFill>
        <p:spPr>
          <a:xfrm>
            <a:off x="1665666" y="3598544"/>
            <a:ext cx="3333171" cy="2908460"/>
          </a:xfrm>
          <a:prstGeom prst="rect">
            <a:avLst/>
          </a:prstGeom>
        </p:spPr>
      </p:pic>
      <p:pic>
        <p:nvPicPr>
          <p:cNvPr id="22" name="Picture 21" descr="A picture containing text, clipart&#10;&#10;Description automatically generated">
            <a:extLst>
              <a:ext uri="{FF2B5EF4-FFF2-40B4-BE49-F238E27FC236}">
                <a16:creationId xmlns:a16="http://schemas.microsoft.com/office/drawing/2014/main" id="{00588557-8151-C443-BC6A-69709B2D3F68}"/>
              </a:ext>
            </a:extLst>
          </p:cNvPr>
          <p:cNvPicPr>
            <a:picLocks noChangeAspect="1"/>
          </p:cNvPicPr>
          <p:nvPr/>
        </p:nvPicPr>
        <p:blipFill>
          <a:blip r:embed="rId8"/>
          <a:stretch>
            <a:fillRect/>
          </a:stretch>
        </p:blipFill>
        <p:spPr>
          <a:xfrm>
            <a:off x="149403" y="1551472"/>
            <a:ext cx="1001484" cy="827998"/>
          </a:xfrm>
          <a:prstGeom prst="rect">
            <a:avLst/>
          </a:prstGeom>
        </p:spPr>
      </p:pic>
      <p:pic>
        <p:nvPicPr>
          <p:cNvPr id="24" name="Picture 23" descr="A picture containing text, clock, watch&#10;&#10;Description automatically generated">
            <a:extLst>
              <a:ext uri="{FF2B5EF4-FFF2-40B4-BE49-F238E27FC236}">
                <a16:creationId xmlns:a16="http://schemas.microsoft.com/office/drawing/2014/main" id="{BEBD1B14-E8E4-F445-AFF2-57C5E9EE5578}"/>
              </a:ext>
            </a:extLst>
          </p:cNvPr>
          <p:cNvPicPr>
            <a:picLocks noChangeAspect="1"/>
          </p:cNvPicPr>
          <p:nvPr/>
        </p:nvPicPr>
        <p:blipFill>
          <a:blip r:embed="rId9"/>
          <a:stretch>
            <a:fillRect/>
          </a:stretch>
        </p:blipFill>
        <p:spPr>
          <a:xfrm>
            <a:off x="0" y="4261957"/>
            <a:ext cx="1261720" cy="1235548"/>
          </a:xfrm>
          <a:prstGeom prst="rect">
            <a:avLst/>
          </a:prstGeom>
        </p:spPr>
      </p:pic>
      <p:pic>
        <p:nvPicPr>
          <p:cNvPr id="25" name="Picture 24" descr="Shape&#10;&#10;Description automatically generated with low confidence">
            <a:extLst>
              <a:ext uri="{FF2B5EF4-FFF2-40B4-BE49-F238E27FC236}">
                <a16:creationId xmlns:a16="http://schemas.microsoft.com/office/drawing/2014/main" id="{2A69E044-43ED-4C4C-A91E-E226D045A952}"/>
              </a:ext>
            </a:extLst>
          </p:cNvPr>
          <p:cNvPicPr>
            <a:picLocks noChangeAspect="1"/>
          </p:cNvPicPr>
          <p:nvPr/>
        </p:nvPicPr>
        <p:blipFill>
          <a:blip r:embed="rId10"/>
          <a:stretch>
            <a:fillRect/>
          </a:stretch>
        </p:blipFill>
        <p:spPr>
          <a:xfrm>
            <a:off x="11360150" y="0"/>
            <a:ext cx="831850" cy="831850"/>
          </a:xfrm>
          <a:prstGeom prst="rect">
            <a:avLst/>
          </a:prstGeom>
        </p:spPr>
      </p:pic>
    </p:spTree>
    <p:extLst>
      <p:ext uri="{BB962C8B-B14F-4D97-AF65-F5344CB8AC3E}">
        <p14:creationId xmlns:p14="http://schemas.microsoft.com/office/powerpoint/2010/main" val="5381182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text, clock, watch&#10;&#10;Description automatically generated">
            <a:extLst>
              <a:ext uri="{FF2B5EF4-FFF2-40B4-BE49-F238E27FC236}">
                <a16:creationId xmlns:a16="http://schemas.microsoft.com/office/drawing/2014/main" id="{8DBC824C-8F0B-8242-9587-7D0764D49863}"/>
              </a:ext>
            </a:extLst>
          </p:cNvPr>
          <p:cNvPicPr>
            <a:picLocks noChangeAspect="1"/>
          </p:cNvPicPr>
          <p:nvPr/>
        </p:nvPicPr>
        <p:blipFill>
          <a:blip r:embed="rId2"/>
          <a:stretch>
            <a:fillRect/>
          </a:stretch>
        </p:blipFill>
        <p:spPr>
          <a:xfrm>
            <a:off x="5511494" y="1205891"/>
            <a:ext cx="2141002" cy="2075040"/>
          </a:xfrm>
          <a:prstGeom prst="rect">
            <a:avLst/>
          </a:prstGeom>
        </p:spPr>
      </p:pic>
      <p:sp>
        <p:nvSpPr>
          <p:cNvPr id="7" name="TextBox 6">
            <a:extLst>
              <a:ext uri="{FF2B5EF4-FFF2-40B4-BE49-F238E27FC236}">
                <a16:creationId xmlns:a16="http://schemas.microsoft.com/office/drawing/2014/main" id="{5185A247-5E40-FC40-850F-DB23DAF1DF2B}"/>
              </a:ext>
            </a:extLst>
          </p:cNvPr>
          <p:cNvSpPr txBox="1"/>
          <p:nvPr/>
        </p:nvSpPr>
        <p:spPr>
          <a:xfrm>
            <a:off x="0" y="3429000"/>
            <a:ext cx="2118167"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Task performance</a:t>
            </a:r>
          </a:p>
        </p:txBody>
      </p:sp>
      <p:sp>
        <p:nvSpPr>
          <p:cNvPr id="12" name="TextBox 11">
            <a:extLst>
              <a:ext uri="{FF2B5EF4-FFF2-40B4-BE49-F238E27FC236}">
                <a16:creationId xmlns:a16="http://schemas.microsoft.com/office/drawing/2014/main" id="{C8F2E94C-50FE-4A44-831F-315926636062}"/>
              </a:ext>
            </a:extLst>
          </p:cNvPr>
          <p:cNvSpPr txBox="1"/>
          <p:nvPr/>
        </p:nvSpPr>
        <p:spPr>
          <a:xfrm>
            <a:off x="3215225" y="3429000"/>
            <a:ext cx="569387" cy="707886"/>
          </a:xfrm>
          <a:prstGeom prst="rect">
            <a:avLst/>
          </a:prstGeom>
          <a:noFill/>
        </p:spPr>
        <p:txBody>
          <a:bodyPr wrap="none" rtlCol="0">
            <a:spAutoFit/>
          </a:bodyPr>
          <a:lstStyle/>
          <a:p>
            <a:r>
              <a:rPr lang="en-US" sz="4000" b="1" dirty="0">
                <a:solidFill>
                  <a:srgbClr val="00B050"/>
                </a:solidFill>
              </a:rPr>
              <a:t>✓</a:t>
            </a:r>
          </a:p>
        </p:txBody>
      </p:sp>
      <p:sp>
        <p:nvSpPr>
          <p:cNvPr id="14" name="TextBox 13">
            <a:extLst>
              <a:ext uri="{FF2B5EF4-FFF2-40B4-BE49-F238E27FC236}">
                <a16:creationId xmlns:a16="http://schemas.microsoft.com/office/drawing/2014/main" id="{DC120652-9E22-214E-9720-B2F51D5C0A95}"/>
              </a:ext>
            </a:extLst>
          </p:cNvPr>
          <p:cNvSpPr txBox="1"/>
          <p:nvPr/>
        </p:nvSpPr>
        <p:spPr>
          <a:xfrm>
            <a:off x="6296020" y="3429000"/>
            <a:ext cx="569387" cy="707886"/>
          </a:xfrm>
          <a:prstGeom prst="rect">
            <a:avLst/>
          </a:prstGeom>
          <a:noFill/>
        </p:spPr>
        <p:txBody>
          <a:bodyPr wrap="none" rtlCol="0">
            <a:spAutoFit/>
          </a:bodyPr>
          <a:lstStyle/>
          <a:p>
            <a:r>
              <a:rPr lang="en-US" sz="4000" b="1" dirty="0">
                <a:solidFill>
                  <a:srgbClr val="00B050"/>
                </a:solidFill>
              </a:rPr>
              <a:t>✓</a:t>
            </a:r>
          </a:p>
        </p:txBody>
      </p:sp>
      <p:pic>
        <p:nvPicPr>
          <p:cNvPr id="27" name="Picture 26" descr="A picture containing text, clipart&#10;&#10;Description automatically generated">
            <a:extLst>
              <a:ext uri="{FF2B5EF4-FFF2-40B4-BE49-F238E27FC236}">
                <a16:creationId xmlns:a16="http://schemas.microsoft.com/office/drawing/2014/main" id="{F1956933-018A-6A4B-A86A-06164DB92346}"/>
              </a:ext>
            </a:extLst>
          </p:cNvPr>
          <p:cNvPicPr>
            <a:picLocks noChangeAspect="1"/>
          </p:cNvPicPr>
          <p:nvPr/>
        </p:nvPicPr>
        <p:blipFill>
          <a:blip r:embed="rId3"/>
          <a:stretch>
            <a:fillRect/>
          </a:stretch>
        </p:blipFill>
        <p:spPr>
          <a:xfrm>
            <a:off x="2714483" y="1837299"/>
            <a:ext cx="1001484" cy="827998"/>
          </a:xfrm>
          <a:prstGeom prst="rect">
            <a:avLst/>
          </a:prstGeom>
        </p:spPr>
      </p:pic>
      <p:pic>
        <p:nvPicPr>
          <p:cNvPr id="28" name="Picture 27" descr="A picture containing text, sign&#10;&#10;Description automatically generated">
            <a:extLst>
              <a:ext uri="{FF2B5EF4-FFF2-40B4-BE49-F238E27FC236}">
                <a16:creationId xmlns:a16="http://schemas.microsoft.com/office/drawing/2014/main" id="{91A0D5D4-3C26-2B46-8E63-D56BC9D848E0}"/>
              </a:ext>
            </a:extLst>
          </p:cNvPr>
          <p:cNvPicPr>
            <a:picLocks noChangeAspect="1"/>
          </p:cNvPicPr>
          <p:nvPr/>
        </p:nvPicPr>
        <p:blipFill>
          <a:blip r:embed="rId4"/>
          <a:stretch>
            <a:fillRect/>
          </a:stretch>
        </p:blipFill>
        <p:spPr>
          <a:xfrm>
            <a:off x="3597469" y="1837299"/>
            <a:ext cx="764914" cy="812227"/>
          </a:xfrm>
          <a:prstGeom prst="rect">
            <a:avLst/>
          </a:prstGeom>
        </p:spPr>
      </p:pic>
    </p:spTree>
    <p:extLst>
      <p:ext uri="{BB962C8B-B14F-4D97-AF65-F5344CB8AC3E}">
        <p14:creationId xmlns:p14="http://schemas.microsoft.com/office/powerpoint/2010/main" val="16601232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185A247-5E40-FC40-850F-DB23DAF1DF2B}"/>
              </a:ext>
            </a:extLst>
          </p:cNvPr>
          <p:cNvSpPr txBox="1"/>
          <p:nvPr/>
        </p:nvSpPr>
        <p:spPr>
          <a:xfrm>
            <a:off x="0" y="3429000"/>
            <a:ext cx="2118167"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Task performance</a:t>
            </a:r>
          </a:p>
        </p:txBody>
      </p:sp>
      <p:sp>
        <p:nvSpPr>
          <p:cNvPr id="10" name="TextBox 9">
            <a:extLst>
              <a:ext uri="{FF2B5EF4-FFF2-40B4-BE49-F238E27FC236}">
                <a16:creationId xmlns:a16="http://schemas.microsoft.com/office/drawing/2014/main" id="{0CBF54DF-3011-054F-AB36-1851C8392654}"/>
              </a:ext>
            </a:extLst>
          </p:cNvPr>
          <p:cNvSpPr txBox="1"/>
          <p:nvPr/>
        </p:nvSpPr>
        <p:spPr>
          <a:xfrm>
            <a:off x="-2" y="4586950"/>
            <a:ext cx="2118167"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Embodied</a:t>
            </a:r>
          </a:p>
          <a:p>
            <a:pPr algn="ctr"/>
            <a:r>
              <a:rPr lang="en-US" sz="2000" dirty="0">
                <a:latin typeface="Arial" panose="020B0604020202020204" pitchFamily="34" charset="0"/>
                <a:cs typeface="Arial" panose="020B0604020202020204" pitchFamily="34" charset="0"/>
              </a:rPr>
              <a:t>cognition</a:t>
            </a:r>
          </a:p>
        </p:txBody>
      </p:sp>
      <p:sp>
        <p:nvSpPr>
          <p:cNvPr id="12" name="TextBox 11">
            <a:extLst>
              <a:ext uri="{FF2B5EF4-FFF2-40B4-BE49-F238E27FC236}">
                <a16:creationId xmlns:a16="http://schemas.microsoft.com/office/drawing/2014/main" id="{C8F2E94C-50FE-4A44-831F-315926636062}"/>
              </a:ext>
            </a:extLst>
          </p:cNvPr>
          <p:cNvSpPr txBox="1"/>
          <p:nvPr/>
        </p:nvSpPr>
        <p:spPr>
          <a:xfrm>
            <a:off x="3215225" y="3429000"/>
            <a:ext cx="569387" cy="707886"/>
          </a:xfrm>
          <a:prstGeom prst="rect">
            <a:avLst/>
          </a:prstGeom>
          <a:noFill/>
        </p:spPr>
        <p:txBody>
          <a:bodyPr wrap="none" rtlCol="0">
            <a:spAutoFit/>
          </a:bodyPr>
          <a:lstStyle/>
          <a:p>
            <a:r>
              <a:rPr lang="en-US" sz="4000" b="1" dirty="0">
                <a:solidFill>
                  <a:srgbClr val="00B050"/>
                </a:solidFill>
              </a:rPr>
              <a:t>✓</a:t>
            </a:r>
          </a:p>
        </p:txBody>
      </p:sp>
      <p:sp>
        <p:nvSpPr>
          <p:cNvPr id="13" name="TextBox 12">
            <a:extLst>
              <a:ext uri="{FF2B5EF4-FFF2-40B4-BE49-F238E27FC236}">
                <a16:creationId xmlns:a16="http://schemas.microsoft.com/office/drawing/2014/main" id="{47CE214D-AB5F-374B-8FE3-FBD91F83111F}"/>
              </a:ext>
            </a:extLst>
          </p:cNvPr>
          <p:cNvSpPr txBox="1"/>
          <p:nvPr/>
        </p:nvSpPr>
        <p:spPr>
          <a:xfrm>
            <a:off x="3215225" y="4512638"/>
            <a:ext cx="569387" cy="707886"/>
          </a:xfrm>
          <a:prstGeom prst="rect">
            <a:avLst/>
          </a:prstGeom>
          <a:noFill/>
        </p:spPr>
        <p:txBody>
          <a:bodyPr wrap="none" rtlCol="0">
            <a:spAutoFit/>
          </a:bodyPr>
          <a:lstStyle/>
          <a:p>
            <a:r>
              <a:rPr lang="en-US" sz="4000" b="1" dirty="0">
                <a:solidFill>
                  <a:srgbClr val="00B050"/>
                </a:solidFill>
              </a:rPr>
              <a:t>✓</a:t>
            </a:r>
          </a:p>
        </p:txBody>
      </p:sp>
      <p:sp>
        <p:nvSpPr>
          <p:cNvPr id="14" name="TextBox 13">
            <a:extLst>
              <a:ext uri="{FF2B5EF4-FFF2-40B4-BE49-F238E27FC236}">
                <a16:creationId xmlns:a16="http://schemas.microsoft.com/office/drawing/2014/main" id="{DC120652-9E22-214E-9720-B2F51D5C0A95}"/>
              </a:ext>
            </a:extLst>
          </p:cNvPr>
          <p:cNvSpPr txBox="1"/>
          <p:nvPr/>
        </p:nvSpPr>
        <p:spPr>
          <a:xfrm>
            <a:off x="6296020" y="3429000"/>
            <a:ext cx="569387" cy="707886"/>
          </a:xfrm>
          <a:prstGeom prst="rect">
            <a:avLst/>
          </a:prstGeom>
          <a:noFill/>
        </p:spPr>
        <p:txBody>
          <a:bodyPr wrap="none" rtlCol="0">
            <a:spAutoFit/>
          </a:bodyPr>
          <a:lstStyle/>
          <a:p>
            <a:r>
              <a:rPr lang="en-US" sz="4000" b="1" dirty="0">
                <a:solidFill>
                  <a:srgbClr val="00B050"/>
                </a:solidFill>
              </a:rPr>
              <a:t>✓</a:t>
            </a:r>
          </a:p>
        </p:txBody>
      </p:sp>
      <p:sp>
        <p:nvSpPr>
          <p:cNvPr id="15" name="TextBox 14">
            <a:extLst>
              <a:ext uri="{FF2B5EF4-FFF2-40B4-BE49-F238E27FC236}">
                <a16:creationId xmlns:a16="http://schemas.microsoft.com/office/drawing/2014/main" id="{9E4157DE-F531-384A-AE29-3BF4A2912347}"/>
              </a:ext>
            </a:extLst>
          </p:cNvPr>
          <p:cNvSpPr txBox="1"/>
          <p:nvPr/>
        </p:nvSpPr>
        <p:spPr>
          <a:xfrm>
            <a:off x="6296020" y="4512638"/>
            <a:ext cx="569387" cy="707886"/>
          </a:xfrm>
          <a:prstGeom prst="rect">
            <a:avLst/>
          </a:prstGeom>
          <a:noFill/>
        </p:spPr>
        <p:txBody>
          <a:bodyPr wrap="none" rtlCol="0">
            <a:spAutoFit/>
          </a:bodyPr>
          <a:lstStyle/>
          <a:p>
            <a:r>
              <a:rPr lang="en-US" sz="4000" b="1" dirty="0">
                <a:solidFill>
                  <a:srgbClr val="00B050"/>
                </a:solidFill>
              </a:rPr>
              <a:t>✓</a:t>
            </a:r>
          </a:p>
        </p:txBody>
      </p:sp>
      <p:pic>
        <p:nvPicPr>
          <p:cNvPr id="17" name="Picture 16" descr="A picture containing text, clipart&#10;&#10;Description automatically generated">
            <a:extLst>
              <a:ext uri="{FF2B5EF4-FFF2-40B4-BE49-F238E27FC236}">
                <a16:creationId xmlns:a16="http://schemas.microsoft.com/office/drawing/2014/main" id="{E06406CA-0ACB-4B41-ADC3-8450764D3F01}"/>
              </a:ext>
            </a:extLst>
          </p:cNvPr>
          <p:cNvPicPr>
            <a:picLocks noChangeAspect="1"/>
          </p:cNvPicPr>
          <p:nvPr/>
        </p:nvPicPr>
        <p:blipFill>
          <a:blip r:embed="rId2"/>
          <a:stretch>
            <a:fillRect/>
          </a:stretch>
        </p:blipFill>
        <p:spPr>
          <a:xfrm>
            <a:off x="2714483" y="1837299"/>
            <a:ext cx="1001484" cy="827998"/>
          </a:xfrm>
          <a:prstGeom prst="rect">
            <a:avLst/>
          </a:prstGeom>
        </p:spPr>
      </p:pic>
      <p:pic>
        <p:nvPicPr>
          <p:cNvPr id="18" name="Picture 17" descr="A picture containing text, sign&#10;&#10;Description automatically generated">
            <a:extLst>
              <a:ext uri="{FF2B5EF4-FFF2-40B4-BE49-F238E27FC236}">
                <a16:creationId xmlns:a16="http://schemas.microsoft.com/office/drawing/2014/main" id="{5267B36A-C3B2-9641-A0AC-787F6E3E0051}"/>
              </a:ext>
            </a:extLst>
          </p:cNvPr>
          <p:cNvPicPr>
            <a:picLocks noChangeAspect="1"/>
          </p:cNvPicPr>
          <p:nvPr/>
        </p:nvPicPr>
        <p:blipFill>
          <a:blip r:embed="rId3"/>
          <a:stretch>
            <a:fillRect/>
          </a:stretch>
        </p:blipFill>
        <p:spPr>
          <a:xfrm>
            <a:off x="3597469" y="1837299"/>
            <a:ext cx="764914" cy="812227"/>
          </a:xfrm>
          <a:prstGeom prst="rect">
            <a:avLst/>
          </a:prstGeom>
        </p:spPr>
      </p:pic>
      <p:pic>
        <p:nvPicPr>
          <p:cNvPr id="21" name="Picture 20" descr="A picture containing text, clock, watch&#10;&#10;Description automatically generated">
            <a:extLst>
              <a:ext uri="{FF2B5EF4-FFF2-40B4-BE49-F238E27FC236}">
                <a16:creationId xmlns:a16="http://schemas.microsoft.com/office/drawing/2014/main" id="{789DA67B-FD53-F64D-A0E1-8382CC3866FD}"/>
              </a:ext>
            </a:extLst>
          </p:cNvPr>
          <p:cNvPicPr>
            <a:picLocks noChangeAspect="1"/>
          </p:cNvPicPr>
          <p:nvPr/>
        </p:nvPicPr>
        <p:blipFill>
          <a:blip r:embed="rId4"/>
          <a:stretch>
            <a:fillRect/>
          </a:stretch>
        </p:blipFill>
        <p:spPr>
          <a:xfrm>
            <a:off x="5511494" y="1205891"/>
            <a:ext cx="2141002" cy="2075040"/>
          </a:xfrm>
          <a:prstGeom prst="rect">
            <a:avLst/>
          </a:prstGeom>
        </p:spPr>
      </p:pic>
    </p:spTree>
    <p:extLst>
      <p:ext uri="{BB962C8B-B14F-4D97-AF65-F5344CB8AC3E}">
        <p14:creationId xmlns:p14="http://schemas.microsoft.com/office/powerpoint/2010/main" val="2009732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185A247-5E40-FC40-850F-DB23DAF1DF2B}"/>
              </a:ext>
            </a:extLst>
          </p:cNvPr>
          <p:cNvSpPr txBox="1"/>
          <p:nvPr/>
        </p:nvSpPr>
        <p:spPr>
          <a:xfrm>
            <a:off x="0" y="3429000"/>
            <a:ext cx="2118167"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Task performance</a:t>
            </a:r>
          </a:p>
        </p:txBody>
      </p:sp>
      <p:sp>
        <p:nvSpPr>
          <p:cNvPr id="10" name="TextBox 9">
            <a:extLst>
              <a:ext uri="{FF2B5EF4-FFF2-40B4-BE49-F238E27FC236}">
                <a16:creationId xmlns:a16="http://schemas.microsoft.com/office/drawing/2014/main" id="{0CBF54DF-3011-054F-AB36-1851C8392654}"/>
              </a:ext>
            </a:extLst>
          </p:cNvPr>
          <p:cNvSpPr txBox="1"/>
          <p:nvPr/>
        </p:nvSpPr>
        <p:spPr>
          <a:xfrm>
            <a:off x="-2" y="4586950"/>
            <a:ext cx="2118167"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Embodied</a:t>
            </a:r>
          </a:p>
          <a:p>
            <a:pPr algn="ctr"/>
            <a:r>
              <a:rPr lang="en-US" sz="2000" dirty="0">
                <a:latin typeface="Arial" panose="020B0604020202020204" pitchFamily="34" charset="0"/>
                <a:cs typeface="Arial" panose="020B0604020202020204" pitchFamily="34" charset="0"/>
              </a:rPr>
              <a:t>cognition</a:t>
            </a:r>
          </a:p>
        </p:txBody>
      </p:sp>
      <p:sp>
        <p:nvSpPr>
          <p:cNvPr id="12" name="TextBox 11">
            <a:extLst>
              <a:ext uri="{FF2B5EF4-FFF2-40B4-BE49-F238E27FC236}">
                <a16:creationId xmlns:a16="http://schemas.microsoft.com/office/drawing/2014/main" id="{C8F2E94C-50FE-4A44-831F-315926636062}"/>
              </a:ext>
            </a:extLst>
          </p:cNvPr>
          <p:cNvSpPr txBox="1"/>
          <p:nvPr/>
        </p:nvSpPr>
        <p:spPr>
          <a:xfrm>
            <a:off x="3215225" y="3429000"/>
            <a:ext cx="569387" cy="707886"/>
          </a:xfrm>
          <a:prstGeom prst="rect">
            <a:avLst/>
          </a:prstGeom>
          <a:noFill/>
        </p:spPr>
        <p:txBody>
          <a:bodyPr wrap="none" rtlCol="0">
            <a:spAutoFit/>
          </a:bodyPr>
          <a:lstStyle/>
          <a:p>
            <a:r>
              <a:rPr lang="en-US" sz="4000" b="1" dirty="0">
                <a:solidFill>
                  <a:srgbClr val="00B050"/>
                </a:solidFill>
              </a:rPr>
              <a:t>✓</a:t>
            </a:r>
          </a:p>
        </p:txBody>
      </p:sp>
      <p:sp>
        <p:nvSpPr>
          <p:cNvPr id="13" name="TextBox 12">
            <a:extLst>
              <a:ext uri="{FF2B5EF4-FFF2-40B4-BE49-F238E27FC236}">
                <a16:creationId xmlns:a16="http://schemas.microsoft.com/office/drawing/2014/main" id="{47CE214D-AB5F-374B-8FE3-FBD91F83111F}"/>
              </a:ext>
            </a:extLst>
          </p:cNvPr>
          <p:cNvSpPr txBox="1"/>
          <p:nvPr/>
        </p:nvSpPr>
        <p:spPr>
          <a:xfrm>
            <a:off x="3215225" y="4512638"/>
            <a:ext cx="569387" cy="707886"/>
          </a:xfrm>
          <a:prstGeom prst="rect">
            <a:avLst/>
          </a:prstGeom>
          <a:noFill/>
        </p:spPr>
        <p:txBody>
          <a:bodyPr wrap="none" rtlCol="0">
            <a:spAutoFit/>
          </a:bodyPr>
          <a:lstStyle/>
          <a:p>
            <a:r>
              <a:rPr lang="en-US" sz="4000" b="1" dirty="0">
                <a:solidFill>
                  <a:srgbClr val="00B050"/>
                </a:solidFill>
              </a:rPr>
              <a:t>✓</a:t>
            </a:r>
          </a:p>
        </p:txBody>
      </p:sp>
      <p:sp>
        <p:nvSpPr>
          <p:cNvPr id="14" name="TextBox 13">
            <a:extLst>
              <a:ext uri="{FF2B5EF4-FFF2-40B4-BE49-F238E27FC236}">
                <a16:creationId xmlns:a16="http://schemas.microsoft.com/office/drawing/2014/main" id="{DC120652-9E22-214E-9720-B2F51D5C0A95}"/>
              </a:ext>
            </a:extLst>
          </p:cNvPr>
          <p:cNvSpPr txBox="1"/>
          <p:nvPr/>
        </p:nvSpPr>
        <p:spPr>
          <a:xfrm>
            <a:off x="6296020" y="3429000"/>
            <a:ext cx="569387" cy="707886"/>
          </a:xfrm>
          <a:prstGeom prst="rect">
            <a:avLst/>
          </a:prstGeom>
          <a:noFill/>
        </p:spPr>
        <p:txBody>
          <a:bodyPr wrap="none" rtlCol="0">
            <a:spAutoFit/>
          </a:bodyPr>
          <a:lstStyle/>
          <a:p>
            <a:r>
              <a:rPr lang="en-US" sz="4000" b="1" dirty="0">
                <a:solidFill>
                  <a:srgbClr val="00B050"/>
                </a:solidFill>
              </a:rPr>
              <a:t>✓</a:t>
            </a:r>
          </a:p>
        </p:txBody>
      </p:sp>
      <p:sp>
        <p:nvSpPr>
          <p:cNvPr id="15" name="TextBox 14">
            <a:extLst>
              <a:ext uri="{FF2B5EF4-FFF2-40B4-BE49-F238E27FC236}">
                <a16:creationId xmlns:a16="http://schemas.microsoft.com/office/drawing/2014/main" id="{9E4157DE-F531-384A-AE29-3BF4A2912347}"/>
              </a:ext>
            </a:extLst>
          </p:cNvPr>
          <p:cNvSpPr txBox="1"/>
          <p:nvPr/>
        </p:nvSpPr>
        <p:spPr>
          <a:xfrm>
            <a:off x="6296020" y="4512638"/>
            <a:ext cx="569387" cy="707886"/>
          </a:xfrm>
          <a:prstGeom prst="rect">
            <a:avLst/>
          </a:prstGeom>
          <a:noFill/>
        </p:spPr>
        <p:txBody>
          <a:bodyPr wrap="none" rtlCol="0">
            <a:spAutoFit/>
          </a:bodyPr>
          <a:lstStyle/>
          <a:p>
            <a:r>
              <a:rPr lang="en-US" sz="4000" b="1" dirty="0">
                <a:solidFill>
                  <a:srgbClr val="00B050"/>
                </a:solidFill>
              </a:rPr>
              <a:t>✓</a:t>
            </a:r>
          </a:p>
        </p:txBody>
      </p:sp>
      <p:sp>
        <p:nvSpPr>
          <p:cNvPr id="16" name="TextBox 15">
            <a:extLst>
              <a:ext uri="{FF2B5EF4-FFF2-40B4-BE49-F238E27FC236}">
                <a16:creationId xmlns:a16="http://schemas.microsoft.com/office/drawing/2014/main" id="{8C43CAC7-8095-7943-B654-AEE29127C23D}"/>
              </a:ext>
            </a:extLst>
          </p:cNvPr>
          <p:cNvSpPr txBox="1"/>
          <p:nvPr/>
        </p:nvSpPr>
        <p:spPr>
          <a:xfrm>
            <a:off x="9712480" y="3429000"/>
            <a:ext cx="569387" cy="707886"/>
          </a:xfrm>
          <a:prstGeom prst="rect">
            <a:avLst/>
          </a:prstGeom>
          <a:noFill/>
        </p:spPr>
        <p:txBody>
          <a:bodyPr wrap="none" rtlCol="0">
            <a:spAutoFit/>
          </a:bodyPr>
          <a:lstStyle/>
          <a:p>
            <a:r>
              <a:rPr lang="en-US" sz="4000" b="1" dirty="0">
                <a:solidFill>
                  <a:srgbClr val="00B050"/>
                </a:solidFill>
              </a:rPr>
              <a:t>✓</a:t>
            </a:r>
          </a:p>
        </p:txBody>
      </p:sp>
      <p:sp>
        <p:nvSpPr>
          <p:cNvPr id="17" name="TextBox 16">
            <a:extLst>
              <a:ext uri="{FF2B5EF4-FFF2-40B4-BE49-F238E27FC236}">
                <a16:creationId xmlns:a16="http://schemas.microsoft.com/office/drawing/2014/main" id="{30B135CC-D374-7740-9789-6A45DB130C93}"/>
              </a:ext>
            </a:extLst>
          </p:cNvPr>
          <p:cNvSpPr txBox="1"/>
          <p:nvPr/>
        </p:nvSpPr>
        <p:spPr>
          <a:xfrm>
            <a:off x="9712480" y="4512638"/>
            <a:ext cx="603050" cy="707886"/>
          </a:xfrm>
          <a:prstGeom prst="rect">
            <a:avLst/>
          </a:prstGeom>
          <a:noFill/>
        </p:spPr>
        <p:txBody>
          <a:bodyPr wrap="none" rtlCol="0">
            <a:spAutoFit/>
          </a:bodyPr>
          <a:lstStyle/>
          <a:p>
            <a:r>
              <a:rPr lang="en-US" sz="4000" b="1" dirty="0">
                <a:solidFill>
                  <a:srgbClr val="FF0000"/>
                </a:solidFill>
              </a:rPr>
              <a:t>✗</a:t>
            </a:r>
          </a:p>
        </p:txBody>
      </p:sp>
      <p:pic>
        <p:nvPicPr>
          <p:cNvPr id="23" name="Picture 22" descr="A picture containing text, clipart&#10;&#10;Description automatically generated">
            <a:extLst>
              <a:ext uri="{FF2B5EF4-FFF2-40B4-BE49-F238E27FC236}">
                <a16:creationId xmlns:a16="http://schemas.microsoft.com/office/drawing/2014/main" id="{3DFACCD4-4CE1-A24E-8C2C-79FAB42B3826}"/>
              </a:ext>
            </a:extLst>
          </p:cNvPr>
          <p:cNvPicPr>
            <a:picLocks noChangeAspect="1"/>
          </p:cNvPicPr>
          <p:nvPr/>
        </p:nvPicPr>
        <p:blipFill>
          <a:blip r:embed="rId2"/>
          <a:stretch>
            <a:fillRect/>
          </a:stretch>
        </p:blipFill>
        <p:spPr>
          <a:xfrm>
            <a:off x="2714483" y="1837299"/>
            <a:ext cx="1001484" cy="827998"/>
          </a:xfrm>
          <a:prstGeom prst="rect">
            <a:avLst/>
          </a:prstGeom>
        </p:spPr>
      </p:pic>
      <p:pic>
        <p:nvPicPr>
          <p:cNvPr id="24" name="Picture 23" descr="A picture containing text, sign&#10;&#10;Description automatically generated">
            <a:extLst>
              <a:ext uri="{FF2B5EF4-FFF2-40B4-BE49-F238E27FC236}">
                <a16:creationId xmlns:a16="http://schemas.microsoft.com/office/drawing/2014/main" id="{7F65A155-2EFB-7748-8D3D-C9B873CF8171}"/>
              </a:ext>
            </a:extLst>
          </p:cNvPr>
          <p:cNvPicPr>
            <a:picLocks noChangeAspect="1"/>
          </p:cNvPicPr>
          <p:nvPr/>
        </p:nvPicPr>
        <p:blipFill>
          <a:blip r:embed="rId3"/>
          <a:stretch>
            <a:fillRect/>
          </a:stretch>
        </p:blipFill>
        <p:spPr>
          <a:xfrm>
            <a:off x="3597469" y="1837299"/>
            <a:ext cx="764914" cy="812227"/>
          </a:xfrm>
          <a:prstGeom prst="rect">
            <a:avLst/>
          </a:prstGeom>
        </p:spPr>
      </p:pic>
      <p:pic>
        <p:nvPicPr>
          <p:cNvPr id="26" name="Picture 25" descr="Shape, circle&#10;&#10;Description automatically generated">
            <a:extLst>
              <a:ext uri="{FF2B5EF4-FFF2-40B4-BE49-F238E27FC236}">
                <a16:creationId xmlns:a16="http://schemas.microsoft.com/office/drawing/2014/main" id="{A44D8D39-4EB4-F640-83AB-84296AF913F9}"/>
              </a:ext>
            </a:extLst>
          </p:cNvPr>
          <p:cNvPicPr>
            <a:picLocks noChangeAspect="1"/>
          </p:cNvPicPr>
          <p:nvPr/>
        </p:nvPicPr>
        <p:blipFill>
          <a:blip r:embed="rId4"/>
          <a:stretch>
            <a:fillRect/>
          </a:stretch>
        </p:blipFill>
        <p:spPr>
          <a:xfrm>
            <a:off x="9017850" y="1765300"/>
            <a:ext cx="1992310" cy="1504566"/>
          </a:xfrm>
          <a:prstGeom prst="rect">
            <a:avLst/>
          </a:prstGeom>
        </p:spPr>
      </p:pic>
      <p:sp>
        <p:nvSpPr>
          <p:cNvPr id="27" name="TextBox 26">
            <a:extLst>
              <a:ext uri="{FF2B5EF4-FFF2-40B4-BE49-F238E27FC236}">
                <a16:creationId xmlns:a16="http://schemas.microsoft.com/office/drawing/2014/main" id="{763126CE-DF9C-4A4C-9D7C-00D450C7E62A}"/>
              </a:ext>
            </a:extLst>
          </p:cNvPr>
          <p:cNvSpPr txBox="1"/>
          <p:nvPr/>
        </p:nvSpPr>
        <p:spPr>
          <a:xfrm>
            <a:off x="4864100" y="201292"/>
            <a:ext cx="3225799"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Task-optimized + </a:t>
            </a:r>
          </a:p>
          <a:p>
            <a:pPr algn="ctr"/>
            <a:r>
              <a:rPr lang="en-US" sz="2400" dirty="0">
                <a:latin typeface="Arial" panose="020B0604020202020204" pitchFamily="34" charset="0"/>
                <a:cs typeface="Arial" panose="020B0604020202020204" pitchFamily="34" charset="0"/>
              </a:rPr>
              <a:t>strategy-constrained</a:t>
            </a:r>
          </a:p>
        </p:txBody>
      </p:sp>
      <p:sp>
        <p:nvSpPr>
          <p:cNvPr id="28" name="TextBox 27">
            <a:extLst>
              <a:ext uri="{FF2B5EF4-FFF2-40B4-BE49-F238E27FC236}">
                <a16:creationId xmlns:a16="http://schemas.microsoft.com/office/drawing/2014/main" id="{705B1AA0-CBD2-0C45-9A40-E0AE881681FE}"/>
              </a:ext>
            </a:extLst>
          </p:cNvPr>
          <p:cNvSpPr txBox="1"/>
          <p:nvPr/>
        </p:nvSpPr>
        <p:spPr>
          <a:xfrm>
            <a:off x="8282661" y="385959"/>
            <a:ext cx="3225799"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Task-optimized</a:t>
            </a:r>
          </a:p>
        </p:txBody>
      </p:sp>
      <p:pic>
        <p:nvPicPr>
          <p:cNvPr id="29" name="Picture 28" descr="A picture containing text, clock, watch&#10;&#10;Description automatically generated">
            <a:extLst>
              <a:ext uri="{FF2B5EF4-FFF2-40B4-BE49-F238E27FC236}">
                <a16:creationId xmlns:a16="http://schemas.microsoft.com/office/drawing/2014/main" id="{E11DC5A9-6021-B547-A9A4-5269430B1741}"/>
              </a:ext>
            </a:extLst>
          </p:cNvPr>
          <p:cNvPicPr>
            <a:picLocks noChangeAspect="1"/>
          </p:cNvPicPr>
          <p:nvPr/>
        </p:nvPicPr>
        <p:blipFill>
          <a:blip r:embed="rId5"/>
          <a:stretch>
            <a:fillRect/>
          </a:stretch>
        </p:blipFill>
        <p:spPr>
          <a:xfrm>
            <a:off x="5511494" y="1205891"/>
            <a:ext cx="2141002" cy="2075040"/>
          </a:xfrm>
          <a:prstGeom prst="rect">
            <a:avLst/>
          </a:prstGeom>
        </p:spPr>
      </p:pic>
    </p:spTree>
    <p:extLst>
      <p:ext uri="{BB962C8B-B14F-4D97-AF65-F5344CB8AC3E}">
        <p14:creationId xmlns:p14="http://schemas.microsoft.com/office/powerpoint/2010/main" val="1763822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185A247-5E40-FC40-850F-DB23DAF1DF2B}"/>
              </a:ext>
            </a:extLst>
          </p:cNvPr>
          <p:cNvSpPr txBox="1"/>
          <p:nvPr/>
        </p:nvSpPr>
        <p:spPr>
          <a:xfrm>
            <a:off x="0" y="3429000"/>
            <a:ext cx="2118167"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Task performance</a:t>
            </a:r>
          </a:p>
        </p:txBody>
      </p:sp>
      <p:pic>
        <p:nvPicPr>
          <p:cNvPr id="8" name="Picture 7" descr="A picture containing text, clipart&#10;&#10;Description automatically generated">
            <a:extLst>
              <a:ext uri="{FF2B5EF4-FFF2-40B4-BE49-F238E27FC236}">
                <a16:creationId xmlns:a16="http://schemas.microsoft.com/office/drawing/2014/main" id="{EA636712-D066-E647-83F8-A2DE3D2347AA}"/>
              </a:ext>
            </a:extLst>
          </p:cNvPr>
          <p:cNvPicPr>
            <a:picLocks noChangeAspect="1"/>
          </p:cNvPicPr>
          <p:nvPr/>
        </p:nvPicPr>
        <p:blipFill>
          <a:blip r:embed="rId3"/>
          <a:stretch>
            <a:fillRect/>
          </a:stretch>
        </p:blipFill>
        <p:spPr>
          <a:xfrm>
            <a:off x="2714483" y="1837299"/>
            <a:ext cx="1001484" cy="827998"/>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C03AE2AA-7C8F-6F4E-9D40-53E8AFB8BC54}"/>
              </a:ext>
            </a:extLst>
          </p:cNvPr>
          <p:cNvPicPr>
            <a:picLocks noChangeAspect="1"/>
          </p:cNvPicPr>
          <p:nvPr/>
        </p:nvPicPr>
        <p:blipFill>
          <a:blip r:embed="rId4"/>
          <a:stretch>
            <a:fillRect/>
          </a:stretch>
        </p:blipFill>
        <p:spPr>
          <a:xfrm>
            <a:off x="3597469" y="1837299"/>
            <a:ext cx="764914" cy="812227"/>
          </a:xfrm>
          <a:prstGeom prst="rect">
            <a:avLst/>
          </a:prstGeom>
        </p:spPr>
      </p:pic>
      <p:sp>
        <p:nvSpPr>
          <p:cNvPr id="10" name="TextBox 9">
            <a:extLst>
              <a:ext uri="{FF2B5EF4-FFF2-40B4-BE49-F238E27FC236}">
                <a16:creationId xmlns:a16="http://schemas.microsoft.com/office/drawing/2014/main" id="{0CBF54DF-3011-054F-AB36-1851C8392654}"/>
              </a:ext>
            </a:extLst>
          </p:cNvPr>
          <p:cNvSpPr txBox="1"/>
          <p:nvPr/>
        </p:nvSpPr>
        <p:spPr>
          <a:xfrm>
            <a:off x="-2" y="4586950"/>
            <a:ext cx="2118167"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Embodied</a:t>
            </a:r>
          </a:p>
          <a:p>
            <a:pPr algn="ctr"/>
            <a:r>
              <a:rPr lang="en-US" sz="2000" dirty="0">
                <a:latin typeface="Arial" panose="020B0604020202020204" pitchFamily="34" charset="0"/>
                <a:cs typeface="Arial" panose="020B0604020202020204" pitchFamily="34" charset="0"/>
              </a:rPr>
              <a:t>cognition</a:t>
            </a:r>
          </a:p>
        </p:txBody>
      </p:sp>
      <p:sp>
        <p:nvSpPr>
          <p:cNvPr id="11" name="TextBox 10">
            <a:extLst>
              <a:ext uri="{FF2B5EF4-FFF2-40B4-BE49-F238E27FC236}">
                <a16:creationId xmlns:a16="http://schemas.microsoft.com/office/drawing/2014/main" id="{DD04ABE9-7BA5-034C-9161-D2CFE1B602EC}"/>
              </a:ext>
            </a:extLst>
          </p:cNvPr>
          <p:cNvSpPr txBox="1"/>
          <p:nvPr/>
        </p:nvSpPr>
        <p:spPr>
          <a:xfrm>
            <a:off x="-1" y="5744900"/>
            <a:ext cx="2118167"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Neural</a:t>
            </a:r>
          </a:p>
          <a:p>
            <a:pPr algn="ctr"/>
            <a:r>
              <a:rPr lang="en-US" sz="2000" dirty="0">
                <a:latin typeface="Arial" panose="020B0604020202020204" pitchFamily="34" charset="0"/>
                <a:cs typeface="Arial" panose="020B0604020202020204" pitchFamily="34" charset="0"/>
              </a:rPr>
              <a:t>representation</a:t>
            </a:r>
          </a:p>
        </p:txBody>
      </p:sp>
      <p:sp>
        <p:nvSpPr>
          <p:cNvPr id="12" name="TextBox 11">
            <a:extLst>
              <a:ext uri="{FF2B5EF4-FFF2-40B4-BE49-F238E27FC236}">
                <a16:creationId xmlns:a16="http://schemas.microsoft.com/office/drawing/2014/main" id="{C8F2E94C-50FE-4A44-831F-315926636062}"/>
              </a:ext>
            </a:extLst>
          </p:cNvPr>
          <p:cNvSpPr txBox="1"/>
          <p:nvPr/>
        </p:nvSpPr>
        <p:spPr>
          <a:xfrm>
            <a:off x="3215225" y="3429000"/>
            <a:ext cx="569387" cy="707886"/>
          </a:xfrm>
          <a:prstGeom prst="rect">
            <a:avLst/>
          </a:prstGeom>
          <a:noFill/>
        </p:spPr>
        <p:txBody>
          <a:bodyPr wrap="none" rtlCol="0">
            <a:spAutoFit/>
          </a:bodyPr>
          <a:lstStyle/>
          <a:p>
            <a:r>
              <a:rPr lang="en-US" sz="4000" b="1" dirty="0">
                <a:solidFill>
                  <a:srgbClr val="00B050"/>
                </a:solidFill>
              </a:rPr>
              <a:t>✓</a:t>
            </a:r>
          </a:p>
        </p:txBody>
      </p:sp>
      <p:sp>
        <p:nvSpPr>
          <p:cNvPr id="13" name="TextBox 12">
            <a:extLst>
              <a:ext uri="{FF2B5EF4-FFF2-40B4-BE49-F238E27FC236}">
                <a16:creationId xmlns:a16="http://schemas.microsoft.com/office/drawing/2014/main" id="{47CE214D-AB5F-374B-8FE3-FBD91F83111F}"/>
              </a:ext>
            </a:extLst>
          </p:cNvPr>
          <p:cNvSpPr txBox="1"/>
          <p:nvPr/>
        </p:nvSpPr>
        <p:spPr>
          <a:xfrm>
            <a:off x="3215225" y="4512638"/>
            <a:ext cx="569387" cy="707886"/>
          </a:xfrm>
          <a:prstGeom prst="rect">
            <a:avLst/>
          </a:prstGeom>
          <a:noFill/>
        </p:spPr>
        <p:txBody>
          <a:bodyPr wrap="none" rtlCol="0">
            <a:spAutoFit/>
          </a:bodyPr>
          <a:lstStyle/>
          <a:p>
            <a:r>
              <a:rPr lang="en-US" sz="4000" b="1" dirty="0">
                <a:solidFill>
                  <a:srgbClr val="00B050"/>
                </a:solidFill>
              </a:rPr>
              <a:t>✓</a:t>
            </a:r>
          </a:p>
        </p:txBody>
      </p:sp>
      <p:sp>
        <p:nvSpPr>
          <p:cNvPr id="14" name="TextBox 13">
            <a:extLst>
              <a:ext uri="{FF2B5EF4-FFF2-40B4-BE49-F238E27FC236}">
                <a16:creationId xmlns:a16="http://schemas.microsoft.com/office/drawing/2014/main" id="{DC120652-9E22-214E-9720-B2F51D5C0A95}"/>
              </a:ext>
            </a:extLst>
          </p:cNvPr>
          <p:cNvSpPr txBox="1"/>
          <p:nvPr/>
        </p:nvSpPr>
        <p:spPr>
          <a:xfrm>
            <a:off x="6296020" y="3429000"/>
            <a:ext cx="569387" cy="707886"/>
          </a:xfrm>
          <a:prstGeom prst="rect">
            <a:avLst/>
          </a:prstGeom>
          <a:noFill/>
        </p:spPr>
        <p:txBody>
          <a:bodyPr wrap="none" rtlCol="0">
            <a:spAutoFit/>
          </a:bodyPr>
          <a:lstStyle/>
          <a:p>
            <a:r>
              <a:rPr lang="en-US" sz="4000" b="1" dirty="0">
                <a:solidFill>
                  <a:srgbClr val="00B050"/>
                </a:solidFill>
              </a:rPr>
              <a:t>✓</a:t>
            </a:r>
          </a:p>
        </p:txBody>
      </p:sp>
      <p:sp>
        <p:nvSpPr>
          <p:cNvPr id="15" name="TextBox 14">
            <a:extLst>
              <a:ext uri="{FF2B5EF4-FFF2-40B4-BE49-F238E27FC236}">
                <a16:creationId xmlns:a16="http://schemas.microsoft.com/office/drawing/2014/main" id="{9E4157DE-F531-384A-AE29-3BF4A2912347}"/>
              </a:ext>
            </a:extLst>
          </p:cNvPr>
          <p:cNvSpPr txBox="1"/>
          <p:nvPr/>
        </p:nvSpPr>
        <p:spPr>
          <a:xfrm>
            <a:off x="6296020" y="4512638"/>
            <a:ext cx="569387" cy="707886"/>
          </a:xfrm>
          <a:prstGeom prst="rect">
            <a:avLst/>
          </a:prstGeom>
          <a:noFill/>
        </p:spPr>
        <p:txBody>
          <a:bodyPr wrap="none" rtlCol="0">
            <a:spAutoFit/>
          </a:bodyPr>
          <a:lstStyle/>
          <a:p>
            <a:r>
              <a:rPr lang="en-US" sz="4000" b="1" dirty="0">
                <a:solidFill>
                  <a:srgbClr val="00B050"/>
                </a:solidFill>
              </a:rPr>
              <a:t>✓</a:t>
            </a:r>
          </a:p>
        </p:txBody>
      </p:sp>
      <p:sp>
        <p:nvSpPr>
          <p:cNvPr id="16" name="TextBox 15">
            <a:extLst>
              <a:ext uri="{FF2B5EF4-FFF2-40B4-BE49-F238E27FC236}">
                <a16:creationId xmlns:a16="http://schemas.microsoft.com/office/drawing/2014/main" id="{8C43CAC7-8095-7943-B654-AEE29127C23D}"/>
              </a:ext>
            </a:extLst>
          </p:cNvPr>
          <p:cNvSpPr txBox="1"/>
          <p:nvPr/>
        </p:nvSpPr>
        <p:spPr>
          <a:xfrm>
            <a:off x="9712480" y="3429000"/>
            <a:ext cx="569387" cy="707886"/>
          </a:xfrm>
          <a:prstGeom prst="rect">
            <a:avLst/>
          </a:prstGeom>
          <a:noFill/>
        </p:spPr>
        <p:txBody>
          <a:bodyPr wrap="none" rtlCol="0">
            <a:spAutoFit/>
          </a:bodyPr>
          <a:lstStyle/>
          <a:p>
            <a:r>
              <a:rPr lang="en-US" sz="4000" b="1" dirty="0">
                <a:solidFill>
                  <a:srgbClr val="00B050"/>
                </a:solidFill>
              </a:rPr>
              <a:t>✓</a:t>
            </a:r>
          </a:p>
        </p:txBody>
      </p:sp>
      <p:sp>
        <p:nvSpPr>
          <p:cNvPr id="17" name="TextBox 16">
            <a:extLst>
              <a:ext uri="{FF2B5EF4-FFF2-40B4-BE49-F238E27FC236}">
                <a16:creationId xmlns:a16="http://schemas.microsoft.com/office/drawing/2014/main" id="{30B135CC-D374-7740-9789-6A45DB130C93}"/>
              </a:ext>
            </a:extLst>
          </p:cNvPr>
          <p:cNvSpPr txBox="1"/>
          <p:nvPr/>
        </p:nvSpPr>
        <p:spPr>
          <a:xfrm>
            <a:off x="9712480" y="4512638"/>
            <a:ext cx="603050" cy="707886"/>
          </a:xfrm>
          <a:prstGeom prst="rect">
            <a:avLst/>
          </a:prstGeom>
          <a:noFill/>
        </p:spPr>
        <p:txBody>
          <a:bodyPr wrap="none" rtlCol="0">
            <a:spAutoFit/>
          </a:bodyPr>
          <a:lstStyle/>
          <a:p>
            <a:r>
              <a:rPr lang="en-US" sz="4000" b="1" dirty="0">
                <a:solidFill>
                  <a:srgbClr val="FF0000"/>
                </a:solidFill>
              </a:rPr>
              <a:t>✗</a:t>
            </a:r>
          </a:p>
        </p:txBody>
      </p:sp>
      <p:sp>
        <p:nvSpPr>
          <p:cNvPr id="20" name="TextBox 19">
            <a:extLst>
              <a:ext uri="{FF2B5EF4-FFF2-40B4-BE49-F238E27FC236}">
                <a16:creationId xmlns:a16="http://schemas.microsoft.com/office/drawing/2014/main" id="{32E5049E-2017-644E-9E30-688799A0D8DE}"/>
              </a:ext>
            </a:extLst>
          </p:cNvPr>
          <p:cNvSpPr txBox="1"/>
          <p:nvPr/>
        </p:nvSpPr>
        <p:spPr>
          <a:xfrm>
            <a:off x="3228420" y="5777473"/>
            <a:ext cx="421910" cy="707886"/>
          </a:xfrm>
          <a:prstGeom prst="rect">
            <a:avLst/>
          </a:prstGeom>
          <a:noFill/>
        </p:spPr>
        <p:txBody>
          <a:bodyPr wrap="none" rtlCol="0">
            <a:spAutoFit/>
          </a:bodyPr>
          <a:lstStyle/>
          <a:p>
            <a:r>
              <a:rPr lang="en-US" sz="4000" b="1" dirty="0"/>
              <a:t>?</a:t>
            </a:r>
          </a:p>
        </p:txBody>
      </p:sp>
      <p:sp>
        <p:nvSpPr>
          <p:cNvPr id="21" name="TextBox 20">
            <a:extLst>
              <a:ext uri="{FF2B5EF4-FFF2-40B4-BE49-F238E27FC236}">
                <a16:creationId xmlns:a16="http://schemas.microsoft.com/office/drawing/2014/main" id="{B03BD9CA-ED4F-454E-9120-710FBB62E2E8}"/>
              </a:ext>
            </a:extLst>
          </p:cNvPr>
          <p:cNvSpPr txBox="1"/>
          <p:nvPr/>
        </p:nvSpPr>
        <p:spPr>
          <a:xfrm>
            <a:off x="6309215" y="5777473"/>
            <a:ext cx="421910" cy="707886"/>
          </a:xfrm>
          <a:prstGeom prst="rect">
            <a:avLst/>
          </a:prstGeom>
          <a:noFill/>
        </p:spPr>
        <p:txBody>
          <a:bodyPr wrap="none" rtlCol="0">
            <a:spAutoFit/>
          </a:bodyPr>
          <a:lstStyle/>
          <a:p>
            <a:r>
              <a:rPr lang="en-US" sz="4000" b="1" dirty="0"/>
              <a:t>?</a:t>
            </a:r>
          </a:p>
        </p:txBody>
      </p:sp>
      <p:sp>
        <p:nvSpPr>
          <p:cNvPr id="22" name="TextBox 21">
            <a:extLst>
              <a:ext uri="{FF2B5EF4-FFF2-40B4-BE49-F238E27FC236}">
                <a16:creationId xmlns:a16="http://schemas.microsoft.com/office/drawing/2014/main" id="{7D74C1B4-0045-334D-928F-343D6806B08C}"/>
              </a:ext>
            </a:extLst>
          </p:cNvPr>
          <p:cNvSpPr txBox="1"/>
          <p:nvPr/>
        </p:nvSpPr>
        <p:spPr>
          <a:xfrm>
            <a:off x="9760400" y="5777473"/>
            <a:ext cx="421910" cy="707886"/>
          </a:xfrm>
          <a:prstGeom prst="rect">
            <a:avLst/>
          </a:prstGeom>
          <a:noFill/>
        </p:spPr>
        <p:txBody>
          <a:bodyPr wrap="none" rtlCol="0">
            <a:spAutoFit/>
          </a:bodyPr>
          <a:lstStyle/>
          <a:p>
            <a:r>
              <a:rPr lang="en-US" sz="4000" b="1" dirty="0"/>
              <a:t>?</a:t>
            </a:r>
          </a:p>
        </p:txBody>
      </p:sp>
      <p:pic>
        <p:nvPicPr>
          <p:cNvPr id="23" name="Picture 22" descr="Shape, circle&#10;&#10;Description automatically generated">
            <a:extLst>
              <a:ext uri="{FF2B5EF4-FFF2-40B4-BE49-F238E27FC236}">
                <a16:creationId xmlns:a16="http://schemas.microsoft.com/office/drawing/2014/main" id="{91416CF4-3BB9-EA48-A412-CB55987C1C47}"/>
              </a:ext>
            </a:extLst>
          </p:cNvPr>
          <p:cNvPicPr>
            <a:picLocks noChangeAspect="1"/>
          </p:cNvPicPr>
          <p:nvPr/>
        </p:nvPicPr>
        <p:blipFill>
          <a:blip r:embed="rId5"/>
          <a:stretch>
            <a:fillRect/>
          </a:stretch>
        </p:blipFill>
        <p:spPr>
          <a:xfrm>
            <a:off x="9017850" y="1765300"/>
            <a:ext cx="1992310" cy="1504566"/>
          </a:xfrm>
          <a:prstGeom prst="rect">
            <a:avLst/>
          </a:prstGeom>
        </p:spPr>
      </p:pic>
      <p:sp>
        <p:nvSpPr>
          <p:cNvPr id="24" name="TextBox 23">
            <a:extLst>
              <a:ext uri="{FF2B5EF4-FFF2-40B4-BE49-F238E27FC236}">
                <a16:creationId xmlns:a16="http://schemas.microsoft.com/office/drawing/2014/main" id="{BE8916DB-82AA-0047-A196-22A91AA952F4}"/>
              </a:ext>
            </a:extLst>
          </p:cNvPr>
          <p:cNvSpPr txBox="1"/>
          <p:nvPr/>
        </p:nvSpPr>
        <p:spPr>
          <a:xfrm>
            <a:off x="4864100" y="201292"/>
            <a:ext cx="3225799"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Task-optimized + </a:t>
            </a:r>
          </a:p>
          <a:p>
            <a:pPr algn="ctr"/>
            <a:r>
              <a:rPr lang="en-US" sz="2400" dirty="0">
                <a:latin typeface="Arial" panose="020B0604020202020204" pitchFamily="34" charset="0"/>
                <a:cs typeface="Arial" panose="020B0604020202020204" pitchFamily="34" charset="0"/>
              </a:rPr>
              <a:t>strategy-constrained</a:t>
            </a:r>
          </a:p>
        </p:txBody>
      </p:sp>
      <p:sp>
        <p:nvSpPr>
          <p:cNvPr id="25" name="TextBox 24">
            <a:extLst>
              <a:ext uri="{FF2B5EF4-FFF2-40B4-BE49-F238E27FC236}">
                <a16:creationId xmlns:a16="http://schemas.microsoft.com/office/drawing/2014/main" id="{ADE4DFC2-C66B-294E-BC02-5B3B434F8A60}"/>
              </a:ext>
            </a:extLst>
          </p:cNvPr>
          <p:cNvSpPr txBox="1"/>
          <p:nvPr/>
        </p:nvSpPr>
        <p:spPr>
          <a:xfrm>
            <a:off x="8282661" y="385959"/>
            <a:ext cx="3225799"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Task-optimized</a:t>
            </a:r>
          </a:p>
        </p:txBody>
      </p:sp>
      <p:pic>
        <p:nvPicPr>
          <p:cNvPr id="26" name="Picture 25" descr="A picture containing text, clock, watch&#10;&#10;Description automatically generated">
            <a:extLst>
              <a:ext uri="{FF2B5EF4-FFF2-40B4-BE49-F238E27FC236}">
                <a16:creationId xmlns:a16="http://schemas.microsoft.com/office/drawing/2014/main" id="{55296D24-D2E3-3949-9BE3-3611193CD550}"/>
              </a:ext>
            </a:extLst>
          </p:cNvPr>
          <p:cNvPicPr>
            <a:picLocks noChangeAspect="1"/>
          </p:cNvPicPr>
          <p:nvPr/>
        </p:nvPicPr>
        <p:blipFill>
          <a:blip r:embed="rId6"/>
          <a:stretch>
            <a:fillRect/>
          </a:stretch>
        </p:blipFill>
        <p:spPr>
          <a:xfrm>
            <a:off x="5511494" y="1205891"/>
            <a:ext cx="2141002" cy="2075040"/>
          </a:xfrm>
          <a:prstGeom prst="rect">
            <a:avLst/>
          </a:prstGeom>
        </p:spPr>
      </p:pic>
    </p:spTree>
    <p:extLst>
      <p:ext uri="{BB962C8B-B14F-4D97-AF65-F5344CB8AC3E}">
        <p14:creationId xmlns:p14="http://schemas.microsoft.com/office/powerpoint/2010/main" val="3991736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hape, arrow&#10;&#10;Description automatically generated">
            <a:extLst>
              <a:ext uri="{FF2B5EF4-FFF2-40B4-BE49-F238E27FC236}">
                <a16:creationId xmlns:a16="http://schemas.microsoft.com/office/drawing/2014/main" id="{86B5D5E2-3DA2-784C-8374-114383A69F3B}"/>
              </a:ext>
            </a:extLst>
          </p:cNvPr>
          <p:cNvPicPr>
            <a:picLocks noChangeAspect="1"/>
          </p:cNvPicPr>
          <p:nvPr/>
        </p:nvPicPr>
        <p:blipFill>
          <a:blip r:embed="rId2"/>
          <a:stretch>
            <a:fillRect/>
          </a:stretch>
        </p:blipFill>
        <p:spPr>
          <a:xfrm>
            <a:off x="4249445" y="2214017"/>
            <a:ext cx="7570273" cy="2429964"/>
          </a:xfrm>
          <a:prstGeom prst="rect">
            <a:avLst/>
          </a:prstGeom>
        </p:spPr>
      </p:pic>
      <p:sp>
        <p:nvSpPr>
          <p:cNvPr id="8" name="Right Arrow 7">
            <a:extLst>
              <a:ext uri="{FF2B5EF4-FFF2-40B4-BE49-F238E27FC236}">
                <a16:creationId xmlns:a16="http://schemas.microsoft.com/office/drawing/2014/main" id="{04A7D7B1-D01A-784F-B692-7204A9A5C962}"/>
              </a:ext>
            </a:extLst>
          </p:cNvPr>
          <p:cNvSpPr/>
          <p:nvPr/>
        </p:nvSpPr>
        <p:spPr>
          <a:xfrm>
            <a:off x="7206712" y="743918"/>
            <a:ext cx="2293749" cy="61769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B998D1C-CAD8-414D-A691-4F28740D6673}"/>
              </a:ext>
            </a:extLst>
          </p:cNvPr>
          <p:cNvSpPr txBox="1"/>
          <p:nvPr/>
        </p:nvSpPr>
        <p:spPr>
          <a:xfrm>
            <a:off x="7733654" y="343043"/>
            <a:ext cx="1611823"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Trials</a:t>
            </a:r>
          </a:p>
        </p:txBody>
      </p:sp>
      <p:pic>
        <p:nvPicPr>
          <p:cNvPr id="11" name="Picture 10" descr="A picture containing indoor, blue&#10;&#10;Description automatically generated">
            <a:extLst>
              <a:ext uri="{FF2B5EF4-FFF2-40B4-BE49-F238E27FC236}">
                <a16:creationId xmlns:a16="http://schemas.microsoft.com/office/drawing/2014/main" id="{99970E08-E6D0-7943-B865-8159873706A3}"/>
              </a:ext>
            </a:extLst>
          </p:cNvPr>
          <p:cNvPicPr>
            <a:picLocks noChangeAspect="1"/>
          </p:cNvPicPr>
          <p:nvPr/>
        </p:nvPicPr>
        <p:blipFill>
          <a:blip r:embed="rId3"/>
          <a:stretch>
            <a:fillRect/>
          </a:stretch>
        </p:blipFill>
        <p:spPr>
          <a:xfrm>
            <a:off x="245310" y="1782269"/>
            <a:ext cx="3154280" cy="3154280"/>
          </a:xfrm>
          <a:prstGeom prst="rect">
            <a:avLst/>
          </a:prstGeom>
        </p:spPr>
      </p:pic>
      <p:cxnSp>
        <p:nvCxnSpPr>
          <p:cNvPr id="13" name="Straight Connector 12">
            <a:extLst>
              <a:ext uri="{FF2B5EF4-FFF2-40B4-BE49-F238E27FC236}">
                <a16:creationId xmlns:a16="http://schemas.microsoft.com/office/drawing/2014/main" id="{91EF316E-7686-194D-A6A0-4877A1786E21}"/>
              </a:ext>
            </a:extLst>
          </p:cNvPr>
          <p:cNvCxnSpPr/>
          <p:nvPr/>
        </p:nvCxnSpPr>
        <p:spPr>
          <a:xfrm>
            <a:off x="5393411" y="1997041"/>
            <a:ext cx="356461"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8045C4-9786-8E42-90A4-7B3EC3D405F7}"/>
              </a:ext>
            </a:extLst>
          </p:cNvPr>
          <p:cNvSpPr txBox="1"/>
          <p:nvPr/>
        </p:nvSpPr>
        <p:spPr>
          <a:xfrm>
            <a:off x="5289352" y="1520659"/>
            <a:ext cx="564578"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1s</a:t>
            </a:r>
          </a:p>
        </p:txBody>
      </p:sp>
      <p:cxnSp>
        <p:nvCxnSpPr>
          <p:cNvPr id="16" name="Straight Arrow Connector 15">
            <a:extLst>
              <a:ext uri="{FF2B5EF4-FFF2-40B4-BE49-F238E27FC236}">
                <a16:creationId xmlns:a16="http://schemas.microsoft.com/office/drawing/2014/main" id="{9B7AA484-D286-9140-950B-7A6D8550E5FA}"/>
              </a:ext>
            </a:extLst>
          </p:cNvPr>
          <p:cNvCxnSpPr>
            <a:cxnSpLocks/>
          </p:cNvCxnSpPr>
          <p:nvPr/>
        </p:nvCxnSpPr>
        <p:spPr>
          <a:xfrm flipH="1">
            <a:off x="1409700" y="1206500"/>
            <a:ext cx="8255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D8D336-37D0-B349-87B5-64055DD39CE9}"/>
              </a:ext>
            </a:extLst>
          </p:cNvPr>
          <p:cNvSpPr txBox="1"/>
          <p:nvPr/>
        </p:nvSpPr>
        <p:spPr>
          <a:xfrm>
            <a:off x="342900" y="1021834"/>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Anterior</a:t>
            </a:r>
          </a:p>
        </p:txBody>
      </p:sp>
      <p:sp>
        <p:nvSpPr>
          <p:cNvPr id="18" name="TextBox 17">
            <a:extLst>
              <a:ext uri="{FF2B5EF4-FFF2-40B4-BE49-F238E27FC236}">
                <a16:creationId xmlns:a16="http://schemas.microsoft.com/office/drawing/2014/main" id="{BD5474C4-DA23-F942-AFEF-81051E655042}"/>
              </a:ext>
            </a:extLst>
          </p:cNvPr>
          <p:cNvSpPr txBox="1"/>
          <p:nvPr/>
        </p:nvSpPr>
        <p:spPr>
          <a:xfrm>
            <a:off x="2309421" y="1021834"/>
            <a:ext cx="110799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Posterior</a:t>
            </a:r>
          </a:p>
        </p:txBody>
      </p:sp>
      <p:cxnSp>
        <p:nvCxnSpPr>
          <p:cNvPr id="21" name="Straight Connector 20">
            <a:extLst>
              <a:ext uri="{FF2B5EF4-FFF2-40B4-BE49-F238E27FC236}">
                <a16:creationId xmlns:a16="http://schemas.microsoft.com/office/drawing/2014/main" id="{6693F135-11A0-BA4F-B602-A599A574EFAE}"/>
              </a:ext>
            </a:extLst>
          </p:cNvPr>
          <p:cNvCxnSpPr/>
          <p:nvPr/>
        </p:nvCxnSpPr>
        <p:spPr>
          <a:xfrm flipV="1">
            <a:off x="2438400" y="2061617"/>
            <a:ext cx="1676400" cy="7323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767C3A7-E11B-6243-9B81-291950974A89}"/>
              </a:ext>
            </a:extLst>
          </p:cNvPr>
          <p:cNvCxnSpPr/>
          <p:nvPr/>
        </p:nvCxnSpPr>
        <p:spPr>
          <a:xfrm>
            <a:off x="2438400" y="2959100"/>
            <a:ext cx="1714500" cy="1371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58B6245-D165-DA48-8465-251DD8CA4FE5}"/>
              </a:ext>
            </a:extLst>
          </p:cNvPr>
          <p:cNvSpPr txBox="1"/>
          <p:nvPr/>
        </p:nvSpPr>
        <p:spPr>
          <a:xfrm>
            <a:off x="3874393" y="2309675"/>
            <a:ext cx="364202" cy="1754326"/>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a:t>
            </a:r>
          </a:p>
          <a:p>
            <a:r>
              <a:rPr lang="en-US" dirty="0">
                <a:latin typeface="Arial" panose="020B0604020202020204" pitchFamily="34" charset="0"/>
                <a:cs typeface="Arial" panose="020B0604020202020204" pitchFamily="34" charset="0"/>
              </a:rPr>
              <a:t>E</a:t>
            </a:r>
          </a:p>
          <a:p>
            <a:r>
              <a:rPr lang="en-US" dirty="0">
                <a:latin typeface="Arial" panose="020B0604020202020204" pitchFamily="34" charset="0"/>
                <a:cs typeface="Arial" panose="020B0604020202020204" pitchFamily="34" charset="0"/>
              </a:rPr>
              <a:t>C</a:t>
            </a:r>
          </a:p>
          <a:p>
            <a:r>
              <a:rPr lang="en-US" dirty="0">
                <a:latin typeface="Arial" panose="020B0604020202020204" pitchFamily="34" charset="0"/>
                <a:cs typeface="Arial" panose="020B0604020202020204" pitchFamily="34" charset="0"/>
              </a:rPr>
              <a:t>O</a:t>
            </a:r>
          </a:p>
          <a:p>
            <a:r>
              <a:rPr lang="en-US" dirty="0">
                <a:latin typeface="Arial" panose="020B0604020202020204" pitchFamily="34" charset="0"/>
                <a:cs typeface="Arial" panose="020B0604020202020204" pitchFamily="34" charset="0"/>
              </a:rPr>
              <a:t>D</a:t>
            </a:r>
          </a:p>
          <a:p>
            <a:r>
              <a:rPr lang="en-US" dirty="0">
                <a:latin typeface="Arial" panose="020B0604020202020204" pitchFamily="34" charset="0"/>
                <a:cs typeface="Arial" panose="020B0604020202020204" pitchFamily="34" charset="0"/>
              </a:rPr>
              <a:t>E</a:t>
            </a:r>
          </a:p>
        </p:txBody>
      </p:sp>
    </p:spTree>
    <p:extLst>
      <p:ext uri="{BB962C8B-B14F-4D97-AF65-F5344CB8AC3E}">
        <p14:creationId xmlns:p14="http://schemas.microsoft.com/office/powerpoint/2010/main" val="1007782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3FDFC9E1-422F-0245-A932-FEC98646EC01}"/>
              </a:ext>
            </a:extLst>
          </p:cNvPr>
          <p:cNvPicPr>
            <a:picLocks noChangeAspect="1"/>
          </p:cNvPicPr>
          <p:nvPr/>
        </p:nvPicPr>
        <p:blipFill>
          <a:blip r:embed="rId2"/>
          <a:stretch>
            <a:fillRect/>
          </a:stretch>
        </p:blipFill>
        <p:spPr>
          <a:xfrm>
            <a:off x="4249444" y="2214017"/>
            <a:ext cx="7570273" cy="2475735"/>
          </a:xfrm>
          <a:prstGeom prst="rect">
            <a:avLst/>
          </a:prstGeom>
        </p:spPr>
      </p:pic>
      <p:sp>
        <p:nvSpPr>
          <p:cNvPr id="15" name="Right Arrow 14">
            <a:extLst>
              <a:ext uri="{FF2B5EF4-FFF2-40B4-BE49-F238E27FC236}">
                <a16:creationId xmlns:a16="http://schemas.microsoft.com/office/drawing/2014/main" id="{04D13556-FD42-6144-895E-6C974C8411EE}"/>
              </a:ext>
            </a:extLst>
          </p:cNvPr>
          <p:cNvSpPr/>
          <p:nvPr/>
        </p:nvSpPr>
        <p:spPr>
          <a:xfrm>
            <a:off x="7206712" y="743918"/>
            <a:ext cx="2293749" cy="61769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CE3DB70-E40F-2B47-A8DD-58BDE67B912C}"/>
              </a:ext>
            </a:extLst>
          </p:cNvPr>
          <p:cNvSpPr txBox="1"/>
          <p:nvPr/>
        </p:nvSpPr>
        <p:spPr>
          <a:xfrm>
            <a:off x="7733654" y="343043"/>
            <a:ext cx="1611823"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Trials</a:t>
            </a:r>
          </a:p>
        </p:txBody>
      </p:sp>
      <p:cxnSp>
        <p:nvCxnSpPr>
          <p:cNvPr id="17" name="Straight Connector 16">
            <a:extLst>
              <a:ext uri="{FF2B5EF4-FFF2-40B4-BE49-F238E27FC236}">
                <a16:creationId xmlns:a16="http://schemas.microsoft.com/office/drawing/2014/main" id="{9B846D24-0E69-2346-9EBC-4BEB48CF30A7}"/>
              </a:ext>
            </a:extLst>
          </p:cNvPr>
          <p:cNvCxnSpPr/>
          <p:nvPr/>
        </p:nvCxnSpPr>
        <p:spPr>
          <a:xfrm>
            <a:off x="5393411" y="1997041"/>
            <a:ext cx="356461"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8BD0A60-5692-2547-BE8B-CA60DE0F8CE6}"/>
              </a:ext>
            </a:extLst>
          </p:cNvPr>
          <p:cNvSpPr txBox="1"/>
          <p:nvPr/>
        </p:nvSpPr>
        <p:spPr>
          <a:xfrm>
            <a:off x="5289352" y="1520659"/>
            <a:ext cx="564578"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1s</a:t>
            </a:r>
          </a:p>
        </p:txBody>
      </p:sp>
      <p:pic>
        <p:nvPicPr>
          <p:cNvPr id="22" name="Picture 21" descr="A picture containing indoor, blue&#10;&#10;Description automatically generated">
            <a:extLst>
              <a:ext uri="{FF2B5EF4-FFF2-40B4-BE49-F238E27FC236}">
                <a16:creationId xmlns:a16="http://schemas.microsoft.com/office/drawing/2014/main" id="{123DE25C-20C4-3B47-B757-B3B2EAD2E2C3}"/>
              </a:ext>
            </a:extLst>
          </p:cNvPr>
          <p:cNvPicPr>
            <a:picLocks noChangeAspect="1"/>
          </p:cNvPicPr>
          <p:nvPr/>
        </p:nvPicPr>
        <p:blipFill>
          <a:blip r:embed="rId3"/>
          <a:stretch>
            <a:fillRect/>
          </a:stretch>
        </p:blipFill>
        <p:spPr>
          <a:xfrm>
            <a:off x="245310" y="1782269"/>
            <a:ext cx="3154280" cy="3154280"/>
          </a:xfrm>
          <a:prstGeom prst="rect">
            <a:avLst/>
          </a:prstGeom>
        </p:spPr>
      </p:pic>
      <p:cxnSp>
        <p:nvCxnSpPr>
          <p:cNvPr id="23" name="Straight Arrow Connector 22">
            <a:extLst>
              <a:ext uri="{FF2B5EF4-FFF2-40B4-BE49-F238E27FC236}">
                <a16:creationId xmlns:a16="http://schemas.microsoft.com/office/drawing/2014/main" id="{63C9D7C4-3E54-E24E-B69E-D49E933550EB}"/>
              </a:ext>
            </a:extLst>
          </p:cNvPr>
          <p:cNvCxnSpPr>
            <a:cxnSpLocks/>
          </p:cNvCxnSpPr>
          <p:nvPr/>
        </p:nvCxnSpPr>
        <p:spPr>
          <a:xfrm flipH="1">
            <a:off x="1409700" y="1206500"/>
            <a:ext cx="8255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EBA1465-8F91-134E-834C-955871E93CC2}"/>
              </a:ext>
            </a:extLst>
          </p:cNvPr>
          <p:cNvSpPr txBox="1"/>
          <p:nvPr/>
        </p:nvSpPr>
        <p:spPr>
          <a:xfrm>
            <a:off x="342900" y="1021834"/>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Anterior</a:t>
            </a:r>
          </a:p>
        </p:txBody>
      </p:sp>
      <p:sp>
        <p:nvSpPr>
          <p:cNvPr id="25" name="TextBox 24">
            <a:extLst>
              <a:ext uri="{FF2B5EF4-FFF2-40B4-BE49-F238E27FC236}">
                <a16:creationId xmlns:a16="http://schemas.microsoft.com/office/drawing/2014/main" id="{CB9B820B-91C3-2143-9D1B-AF1B0949EF9F}"/>
              </a:ext>
            </a:extLst>
          </p:cNvPr>
          <p:cNvSpPr txBox="1"/>
          <p:nvPr/>
        </p:nvSpPr>
        <p:spPr>
          <a:xfrm>
            <a:off x="2309421" y="1021834"/>
            <a:ext cx="110799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Posterior</a:t>
            </a:r>
          </a:p>
        </p:txBody>
      </p:sp>
      <p:cxnSp>
        <p:nvCxnSpPr>
          <p:cNvPr id="26" name="Straight Connector 25">
            <a:extLst>
              <a:ext uri="{FF2B5EF4-FFF2-40B4-BE49-F238E27FC236}">
                <a16:creationId xmlns:a16="http://schemas.microsoft.com/office/drawing/2014/main" id="{7ED3DC39-B6FB-9344-9E20-513BB0360861}"/>
              </a:ext>
            </a:extLst>
          </p:cNvPr>
          <p:cNvCxnSpPr/>
          <p:nvPr/>
        </p:nvCxnSpPr>
        <p:spPr>
          <a:xfrm flipV="1">
            <a:off x="2438400" y="2061617"/>
            <a:ext cx="1676400" cy="7323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DC8B6F2-7F6C-9048-8F7D-24E4068FDBF0}"/>
              </a:ext>
            </a:extLst>
          </p:cNvPr>
          <p:cNvCxnSpPr/>
          <p:nvPr/>
        </p:nvCxnSpPr>
        <p:spPr>
          <a:xfrm>
            <a:off x="2438400" y="2959100"/>
            <a:ext cx="1714500" cy="1371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3F849D0-80B9-5B4E-94BC-98FF7F2BFDC9}"/>
              </a:ext>
            </a:extLst>
          </p:cNvPr>
          <p:cNvSpPr txBox="1"/>
          <p:nvPr/>
        </p:nvSpPr>
        <p:spPr>
          <a:xfrm>
            <a:off x="3874393" y="2309675"/>
            <a:ext cx="364202" cy="1754326"/>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a:t>
            </a:r>
          </a:p>
          <a:p>
            <a:r>
              <a:rPr lang="en-US" dirty="0">
                <a:latin typeface="Arial" panose="020B0604020202020204" pitchFamily="34" charset="0"/>
                <a:cs typeface="Arial" panose="020B0604020202020204" pitchFamily="34" charset="0"/>
              </a:rPr>
              <a:t>E</a:t>
            </a:r>
          </a:p>
          <a:p>
            <a:r>
              <a:rPr lang="en-US" dirty="0">
                <a:latin typeface="Arial" panose="020B0604020202020204" pitchFamily="34" charset="0"/>
                <a:cs typeface="Arial" panose="020B0604020202020204" pitchFamily="34" charset="0"/>
              </a:rPr>
              <a:t>C</a:t>
            </a:r>
          </a:p>
          <a:p>
            <a:r>
              <a:rPr lang="en-US" dirty="0">
                <a:latin typeface="Arial" panose="020B0604020202020204" pitchFamily="34" charset="0"/>
                <a:cs typeface="Arial" panose="020B0604020202020204" pitchFamily="34" charset="0"/>
              </a:rPr>
              <a:t>O</a:t>
            </a:r>
          </a:p>
          <a:p>
            <a:r>
              <a:rPr lang="en-US" dirty="0">
                <a:latin typeface="Arial" panose="020B0604020202020204" pitchFamily="34" charset="0"/>
                <a:cs typeface="Arial" panose="020B0604020202020204" pitchFamily="34" charset="0"/>
              </a:rPr>
              <a:t>D</a:t>
            </a:r>
          </a:p>
          <a:p>
            <a:r>
              <a:rPr lang="en-US" dirty="0">
                <a:latin typeface="Arial" panose="020B0604020202020204" pitchFamily="34" charset="0"/>
                <a:cs typeface="Arial" panose="020B0604020202020204" pitchFamily="34" charset="0"/>
              </a:rPr>
              <a:t>E</a:t>
            </a:r>
          </a:p>
        </p:txBody>
      </p:sp>
    </p:spTree>
    <p:extLst>
      <p:ext uri="{BB962C8B-B14F-4D97-AF65-F5344CB8AC3E}">
        <p14:creationId xmlns:p14="http://schemas.microsoft.com/office/powerpoint/2010/main" val="279780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text, dark&#10;&#10;Description automatically generated">
            <a:extLst>
              <a:ext uri="{FF2B5EF4-FFF2-40B4-BE49-F238E27FC236}">
                <a16:creationId xmlns:a16="http://schemas.microsoft.com/office/drawing/2014/main" id="{6238EC5F-1D80-DE47-B465-8EC3A8AB01A8}"/>
              </a:ext>
            </a:extLst>
          </p:cNvPr>
          <p:cNvPicPr>
            <a:picLocks noChangeAspect="1"/>
          </p:cNvPicPr>
          <p:nvPr/>
        </p:nvPicPr>
        <p:blipFill>
          <a:blip r:embed="rId2"/>
          <a:stretch>
            <a:fillRect/>
          </a:stretch>
        </p:blipFill>
        <p:spPr>
          <a:xfrm>
            <a:off x="693097" y="852742"/>
            <a:ext cx="4110195" cy="5152516"/>
          </a:xfrm>
          <a:prstGeom prst="rect">
            <a:avLst/>
          </a:prstGeom>
        </p:spPr>
      </p:pic>
      <p:pic>
        <p:nvPicPr>
          <p:cNvPr id="17" name="Picture 16" descr="A picture containing indoor, blue&#10;&#10;Description automatically generated">
            <a:extLst>
              <a:ext uri="{FF2B5EF4-FFF2-40B4-BE49-F238E27FC236}">
                <a16:creationId xmlns:a16="http://schemas.microsoft.com/office/drawing/2014/main" id="{FB7FE9E2-9F95-C646-89FF-E36A59EE929F}"/>
              </a:ext>
            </a:extLst>
          </p:cNvPr>
          <p:cNvPicPr>
            <a:picLocks noChangeAspect="1"/>
          </p:cNvPicPr>
          <p:nvPr/>
        </p:nvPicPr>
        <p:blipFill>
          <a:blip r:embed="rId3"/>
          <a:stretch>
            <a:fillRect/>
          </a:stretch>
        </p:blipFill>
        <p:spPr>
          <a:xfrm>
            <a:off x="7493000" y="677781"/>
            <a:ext cx="1768638" cy="1768638"/>
          </a:xfrm>
          <a:prstGeom prst="rect">
            <a:avLst/>
          </a:prstGeom>
        </p:spPr>
      </p:pic>
      <p:sp>
        <p:nvSpPr>
          <p:cNvPr id="19" name="Rounded Rectangle 18">
            <a:extLst>
              <a:ext uri="{FF2B5EF4-FFF2-40B4-BE49-F238E27FC236}">
                <a16:creationId xmlns:a16="http://schemas.microsoft.com/office/drawing/2014/main" id="{0C4CCED9-A828-4B4C-BBC5-45F1ED2EE794}"/>
              </a:ext>
            </a:extLst>
          </p:cNvPr>
          <p:cNvSpPr/>
          <p:nvPr/>
        </p:nvSpPr>
        <p:spPr>
          <a:xfrm>
            <a:off x="7467600" y="571500"/>
            <a:ext cx="1866900" cy="1874919"/>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2645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graphical user interface&#10;&#10;Description automatically generated">
            <a:extLst>
              <a:ext uri="{FF2B5EF4-FFF2-40B4-BE49-F238E27FC236}">
                <a16:creationId xmlns:a16="http://schemas.microsoft.com/office/drawing/2014/main" id="{437BCDEB-0CEC-0B4E-9839-3EE00D60B189}"/>
              </a:ext>
            </a:extLst>
          </p:cNvPr>
          <p:cNvPicPr>
            <a:picLocks noChangeAspect="1"/>
          </p:cNvPicPr>
          <p:nvPr/>
        </p:nvPicPr>
        <p:blipFill>
          <a:blip r:embed="rId2"/>
          <a:stretch>
            <a:fillRect/>
          </a:stretch>
        </p:blipFill>
        <p:spPr>
          <a:xfrm>
            <a:off x="693096" y="852742"/>
            <a:ext cx="4282123" cy="5152516"/>
          </a:xfrm>
          <a:prstGeom prst="rect">
            <a:avLst/>
          </a:prstGeom>
        </p:spPr>
      </p:pic>
      <p:pic>
        <p:nvPicPr>
          <p:cNvPr id="10" name="Picture 9" descr="A picture containing text, clock, watch&#10;&#10;Description automatically generated">
            <a:extLst>
              <a:ext uri="{FF2B5EF4-FFF2-40B4-BE49-F238E27FC236}">
                <a16:creationId xmlns:a16="http://schemas.microsoft.com/office/drawing/2014/main" id="{EB0FE8C4-EC66-B546-BC42-768E84673AE1}"/>
              </a:ext>
            </a:extLst>
          </p:cNvPr>
          <p:cNvPicPr>
            <a:picLocks noChangeAspect="1"/>
          </p:cNvPicPr>
          <p:nvPr/>
        </p:nvPicPr>
        <p:blipFill>
          <a:blip r:embed="rId3"/>
          <a:stretch>
            <a:fillRect/>
          </a:stretch>
        </p:blipFill>
        <p:spPr>
          <a:xfrm>
            <a:off x="5498794" y="3529991"/>
            <a:ext cx="2141002" cy="2075040"/>
          </a:xfrm>
          <a:prstGeom prst="rect">
            <a:avLst/>
          </a:prstGeom>
        </p:spPr>
      </p:pic>
      <p:pic>
        <p:nvPicPr>
          <p:cNvPr id="11" name="Picture 10" descr="A picture containing indoor, blue&#10;&#10;Description automatically generated">
            <a:extLst>
              <a:ext uri="{FF2B5EF4-FFF2-40B4-BE49-F238E27FC236}">
                <a16:creationId xmlns:a16="http://schemas.microsoft.com/office/drawing/2014/main" id="{387AEF8E-4EFF-344B-B34C-680387F888C5}"/>
              </a:ext>
            </a:extLst>
          </p:cNvPr>
          <p:cNvPicPr>
            <a:picLocks noChangeAspect="1"/>
          </p:cNvPicPr>
          <p:nvPr/>
        </p:nvPicPr>
        <p:blipFill>
          <a:blip r:embed="rId4"/>
          <a:stretch>
            <a:fillRect/>
          </a:stretch>
        </p:blipFill>
        <p:spPr>
          <a:xfrm>
            <a:off x="7493000" y="677781"/>
            <a:ext cx="1768638" cy="1768638"/>
          </a:xfrm>
          <a:prstGeom prst="rect">
            <a:avLst/>
          </a:prstGeom>
        </p:spPr>
      </p:pic>
      <p:sp>
        <p:nvSpPr>
          <p:cNvPr id="12" name="Rounded Rectangle 11">
            <a:extLst>
              <a:ext uri="{FF2B5EF4-FFF2-40B4-BE49-F238E27FC236}">
                <a16:creationId xmlns:a16="http://schemas.microsoft.com/office/drawing/2014/main" id="{4C66BAEC-1E1E-7142-A1F6-B62F57675058}"/>
              </a:ext>
            </a:extLst>
          </p:cNvPr>
          <p:cNvSpPr/>
          <p:nvPr/>
        </p:nvSpPr>
        <p:spPr>
          <a:xfrm>
            <a:off x="7467600" y="571500"/>
            <a:ext cx="1866900" cy="1874919"/>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13F911EF-1D1E-2448-AC66-076261BD0073}"/>
              </a:ext>
            </a:extLst>
          </p:cNvPr>
          <p:cNvSpPr/>
          <p:nvPr/>
        </p:nvSpPr>
        <p:spPr>
          <a:xfrm>
            <a:off x="5575300" y="3610873"/>
            <a:ext cx="2141002" cy="2075039"/>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896E2D81-56C1-644C-83BD-3EFF5FF762C6}"/>
              </a:ext>
            </a:extLst>
          </p:cNvPr>
          <p:cNvCxnSpPr/>
          <p:nvPr/>
        </p:nvCxnSpPr>
        <p:spPr>
          <a:xfrm flipH="1">
            <a:off x="7639796" y="2565400"/>
            <a:ext cx="666004" cy="1045473"/>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9A384A5-489D-1D46-88E4-0A407DE00216}"/>
              </a:ext>
            </a:extLst>
          </p:cNvPr>
          <p:cNvSpPr txBox="1"/>
          <p:nvPr/>
        </p:nvSpPr>
        <p:spPr>
          <a:xfrm>
            <a:off x="7493000" y="2620123"/>
            <a:ext cx="569387" cy="707886"/>
          </a:xfrm>
          <a:prstGeom prst="rect">
            <a:avLst/>
          </a:prstGeom>
          <a:noFill/>
        </p:spPr>
        <p:txBody>
          <a:bodyPr wrap="none" rtlCol="0">
            <a:spAutoFit/>
          </a:bodyPr>
          <a:lstStyle/>
          <a:p>
            <a:r>
              <a:rPr lang="en-US" sz="4000" b="1" dirty="0">
                <a:solidFill>
                  <a:srgbClr val="00B050"/>
                </a:solidFill>
              </a:rPr>
              <a:t>✓</a:t>
            </a:r>
          </a:p>
        </p:txBody>
      </p:sp>
      <p:sp>
        <p:nvSpPr>
          <p:cNvPr id="18" name="TextBox 17">
            <a:extLst>
              <a:ext uri="{FF2B5EF4-FFF2-40B4-BE49-F238E27FC236}">
                <a16:creationId xmlns:a16="http://schemas.microsoft.com/office/drawing/2014/main" id="{B8CFB4D4-6CFB-B244-9959-7A50126F9BC0}"/>
              </a:ext>
            </a:extLst>
          </p:cNvPr>
          <p:cNvSpPr txBox="1"/>
          <p:nvPr/>
        </p:nvSpPr>
        <p:spPr>
          <a:xfrm>
            <a:off x="5372101" y="5867400"/>
            <a:ext cx="2690286" cy="646331"/>
          </a:xfrm>
          <a:prstGeom prst="rect">
            <a:avLst/>
          </a:prstGeom>
          <a:noFill/>
        </p:spPr>
        <p:txBody>
          <a:bodyPr wrap="square" rtlCol="0">
            <a:spAutoFit/>
          </a:bodyPr>
          <a:lstStyle/>
          <a:p>
            <a:pPr algn="ctr"/>
            <a:r>
              <a:rPr lang="en-US" dirty="0">
                <a:solidFill>
                  <a:srgbClr val="00B050"/>
                </a:solidFill>
                <a:latin typeface="Arial" panose="020B0604020202020204" pitchFamily="34" charset="0"/>
                <a:cs typeface="Arial" panose="020B0604020202020204" pitchFamily="34" charset="0"/>
              </a:rPr>
              <a:t>Belief signals are amplified by interactions</a:t>
            </a:r>
          </a:p>
        </p:txBody>
      </p:sp>
    </p:spTree>
    <p:extLst>
      <p:ext uri="{BB962C8B-B14F-4D97-AF65-F5344CB8AC3E}">
        <p14:creationId xmlns:p14="http://schemas.microsoft.com/office/powerpoint/2010/main" val="28457911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12200583-5018-8644-9377-09A37E192E5B}"/>
              </a:ext>
            </a:extLst>
          </p:cNvPr>
          <p:cNvPicPr>
            <a:picLocks noChangeAspect="1"/>
          </p:cNvPicPr>
          <p:nvPr/>
        </p:nvPicPr>
        <p:blipFill>
          <a:blip r:embed="rId2"/>
          <a:stretch>
            <a:fillRect/>
          </a:stretch>
        </p:blipFill>
        <p:spPr>
          <a:xfrm>
            <a:off x="693096" y="851107"/>
            <a:ext cx="4282123" cy="5152516"/>
          </a:xfrm>
          <a:prstGeom prst="rect">
            <a:avLst/>
          </a:prstGeom>
        </p:spPr>
      </p:pic>
      <p:pic>
        <p:nvPicPr>
          <p:cNvPr id="11" name="Picture 10" descr="Shape, circle&#10;&#10;Description automatically generated">
            <a:extLst>
              <a:ext uri="{FF2B5EF4-FFF2-40B4-BE49-F238E27FC236}">
                <a16:creationId xmlns:a16="http://schemas.microsoft.com/office/drawing/2014/main" id="{67A6FDC2-5DD7-8643-A9B0-05586456DFFB}"/>
              </a:ext>
            </a:extLst>
          </p:cNvPr>
          <p:cNvPicPr>
            <a:picLocks noChangeAspect="1"/>
          </p:cNvPicPr>
          <p:nvPr/>
        </p:nvPicPr>
        <p:blipFill>
          <a:blip r:embed="rId3"/>
          <a:stretch>
            <a:fillRect/>
          </a:stretch>
        </p:blipFill>
        <p:spPr>
          <a:xfrm>
            <a:off x="9261638" y="4100465"/>
            <a:ext cx="1992310" cy="1504566"/>
          </a:xfrm>
          <a:prstGeom prst="rect">
            <a:avLst/>
          </a:prstGeom>
        </p:spPr>
      </p:pic>
      <p:pic>
        <p:nvPicPr>
          <p:cNvPr id="12" name="Picture 11" descr="A picture containing indoor, blue&#10;&#10;Description automatically generated">
            <a:extLst>
              <a:ext uri="{FF2B5EF4-FFF2-40B4-BE49-F238E27FC236}">
                <a16:creationId xmlns:a16="http://schemas.microsoft.com/office/drawing/2014/main" id="{BF3E83B8-F081-FC48-9B29-9CCDF1C4ECBC}"/>
              </a:ext>
            </a:extLst>
          </p:cNvPr>
          <p:cNvPicPr>
            <a:picLocks noChangeAspect="1"/>
          </p:cNvPicPr>
          <p:nvPr/>
        </p:nvPicPr>
        <p:blipFill>
          <a:blip r:embed="rId4"/>
          <a:stretch>
            <a:fillRect/>
          </a:stretch>
        </p:blipFill>
        <p:spPr>
          <a:xfrm>
            <a:off x="7493000" y="677781"/>
            <a:ext cx="1768638" cy="1768638"/>
          </a:xfrm>
          <a:prstGeom prst="rect">
            <a:avLst/>
          </a:prstGeom>
        </p:spPr>
      </p:pic>
      <p:sp>
        <p:nvSpPr>
          <p:cNvPr id="14" name="Rounded Rectangle 13">
            <a:extLst>
              <a:ext uri="{FF2B5EF4-FFF2-40B4-BE49-F238E27FC236}">
                <a16:creationId xmlns:a16="http://schemas.microsoft.com/office/drawing/2014/main" id="{CD0010D5-8540-694C-89FC-C13638C4FAA4}"/>
              </a:ext>
            </a:extLst>
          </p:cNvPr>
          <p:cNvSpPr/>
          <p:nvPr/>
        </p:nvSpPr>
        <p:spPr>
          <a:xfrm>
            <a:off x="7467600" y="571500"/>
            <a:ext cx="1866900" cy="1874919"/>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15">
            <a:extLst>
              <a:ext uri="{FF2B5EF4-FFF2-40B4-BE49-F238E27FC236}">
                <a16:creationId xmlns:a16="http://schemas.microsoft.com/office/drawing/2014/main" id="{9CF4BE21-3318-C04B-943E-1B80EACFF255}"/>
              </a:ext>
            </a:extLst>
          </p:cNvPr>
          <p:cNvSpPr/>
          <p:nvPr/>
        </p:nvSpPr>
        <p:spPr>
          <a:xfrm>
            <a:off x="9187292" y="3610872"/>
            <a:ext cx="2141002" cy="207503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picture containing text, clock, watch&#10;&#10;Description automatically generated">
            <a:extLst>
              <a:ext uri="{FF2B5EF4-FFF2-40B4-BE49-F238E27FC236}">
                <a16:creationId xmlns:a16="http://schemas.microsoft.com/office/drawing/2014/main" id="{E9572AE1-E767-184B-BBC5-82DFED17F0EC}"/>
              </a:ext>
            </a:extLst>
          </p:cNvPr>
          <p:cNvPicPr>
            <a:picLocks noChangeAspect="1"/>
          </p:cNvPicPr>
          <p:nvPr/>
        </p:nvPicPr>
        <p:blipFill>
          <a:blip r:embed="rId5"/>
          <a:stretch>
            <a:fillRect/>
          </a:stretch>
        </p:blipFill>
        <p:spPr>
          <a:xfrm>
            <a:off x="5498794" y="3529991"/>
            <a:ext cx="2141002" cy="2075040"/>
          </a:xfrm>
          <a:prstGeom prst="rect">
            <a:avLst/>
          </a:prstGeom>
        </p:spPr>
      </p:pic>
      <p:sp>
        <p:nvSpPr>
          <p:cNvPr id="18" name="Rounded Rectangle 17">
            <a:extLst>
              <a:ext uri="{FF2B5EF4-FFF2-40B4-BE49-F238E27FC236}">
                <a16:creationId xmlns:a16="http://schemas.microsoft.com/office/drawing/2014/main" id="{42E7766D-CEB2-9543-9701-03526E018D12}"/>
              </a:ext>
            </a:extLst>
          </p:cNvPr>
          <p:cNvSpPr/>
          <p:nvPr/>
        </p:nvSpPr>
        <p:spPr>
          <a:xfrm>
            <a:off x="5575300" y="3610873"/>
            <a:ext cx="2141002" cy="2075039"/>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2918081F-CB6F-6443-82BE-847D87270C22}"/>
              </a:ext>
            </a:extLst>
          </p:cNvPr>
          <p:cNvCxnSpPr/>
          <p:nvPr/>
        </p:nvCxnSpPr>
        <p:spPr>
          <a:xfrm flipH="1">
            <a:off x="7639796" y="2565400"/>
            <a:ext cx="666004" cy="1045473"/>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0D262F1-8711-F149-81EC-650E9BA47DC0}"/>
              </a:ext>
            </a:extLst>
          </p:cNvPr>
          <p:cNvCxnSpPr/>
          <p:nvPr/>
        </p:nvCxnSpPr>
        <p:spPr>
          <a:xfrm flipH="1">
            <a:off x="8668496" y="2552700"/>
            <a:ext cx="666004" cy="1045473"/>
          </a:xfrm>
          <a:prstGeom prst="line">
            <a:avLst/>
          </a:prstGeom>
          <a:ln w="38100">
            <a:solidFill>
              <a:schemeClr val="tx1"/>
            </a:solidFill>
            <a:prstDash val="dash"/>
          </a:ln>
          <a:scene3d>
            <a:camera prst="orthographicFront">
              <a:rot lat="0" lon="0" rev="4200000"/>
            </a:camera>
            <a:lightRig rig="threePt" dir="t"/>
          </a:scene3d>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FE1BAAF-3B82-BD49-B11B-45898ED8B046}"/>
              </a:ext>
            </a:extLst>
          </p:cNvPr>
          <p:cNvSpPr txBox="1"/>
          <p:nvPr/>
        </p:nvSpPr>
        <p:spPr>
          <a:xfrm>
            <a:off x="7493000" y="2620123"/>
            <a:ext cx="569387" cy="707886"/>
          </a:xfrm>
          <a:prstGeom prst="rect">
            <a:avLst/>
          </a:prstGeom>
          <a:noFill/>
        </p:spPr>
        <p:txBody>
          <a:bodyPr wrap="none" rtlCol="0">
            <a:spAutoFit/>
          </a:bodyPr>
          <a:lstStyle/>
          <a:p>
            <a:r>
              <a:rPr lang="en-US" sz="4000" b="1" dirty="0">
                <a:solidFill>
                  <a:srgbClr val="00B050"/>
                </a:solidFill>
              </a:rPr>
              <a:t>✓</a:t>
            </a:r>
          </a:p>
        </p:txBody>
      </p:sp>
      <p:sp>
        <p:nvSpPr>
          <p:cNvPr id="22" name="TextBox 21">
            <a:extLst>
              <a:ext uri="{FF2B5EF4-FFF2-40B4-BE49-F238E27FC236}">
                <a16:creationId xmlns:a16="http://schemas.microsoft.com/office/drawing/2014/main" id="{B271F524-F0D5-1D46-A898-46800D954FCE}"/>
              </a:ext>
            </a:extLst>
          </p:cNvPr>
          <p:cNvSpPr txBox="1"/>
          <p:nvPr/>
        </p:nvSpPr>
        <p:spPr>
          <a:xfrm>
            <a:off x="9032975" y="2620123"/>
            <a:ext cx="603050" cy="707886"/>
          </a:xfrm>
          <a:prstGeom prst="rect">
            <a:avLst/>
          </a:prstGeom>
          <a:noFill/>
        </p:spPr>
        <p:txBody>
          <a:bodyPr wrap="none" rtlCol="0">
            <a:spAutoFit/>
          </a:bodyPr>
          <a:lstStyle/>
          <a:p>
            <a:r>
              <a:rPr lang="en-US" sz="4000" b="1" dirty="0">
                <a:solidFill>
                  <a:srgbClr val="FF0000"/>
                </a:solidFill>
              </a:rPr>
              <a:t>✗</a:t>
            </a:r>
          </a:p>
        </p:txBody>
      </p:sp>
      <p:sp>
        <p:nvSpPr>
          <p:cNvPr id="23" name="TextBox 22">
            <a:extLst>
              <a:ext uri="{FF2B5EF4-FFF2-40B4-BE49-F238E27FC236}">
                <a16:creationId xmlns:a16="http://schemas.microsoft.com/office/drawing/2014/main" id="{6CDF4688-150B-BB43-A3FE-D8DAAF980A04}"/>
              </a:ext>
            </a:extLst>
          </p:cNvPr>
          <p:cNvSpPr txBox="1"/>
          <p:nvPr/>
        </p:nvSpPr>
        <p:spPr>
          <a:xfrm>
            <a:off x="5372101" y="5867400"/>
            <a:ext cx="2690286" cy="646331"/>
          </a:xfrm>
          <a:prstGeom prst="rect">
            <a:avLst/>
          </a:prstGeom>
          <a:noFill/>
        </p:spPr>
        <p:txBody>
          <a:bodyPr wrap="square" rtlCol="0">
            <a:spAutoFit/>
          </a:bodyPr>
          <a:lstStyle/>
          <a:p>
            <a:pPr algn="ctr"/>
            <a:r>
              <a:rPr lang="en-US" dirty="0">
                <a:solidFill>
                  <a:srgbClr val="00B050"/>
                </a:solidFill>
                <a:latin typeface="Arial" panose="020B0604020202020204" pitchFamily="34" charset="0"/>
                <a:cs typeface="Arial" panose="020B0604020202020204" pitchFamily="34" charset="0"/>
              </a:rPr>
              <a:t>Belief signals are amplified by interactions</a:t>
            </a:r>
          </a:p>
        </p:txBody>
      </p:sp>
      <p:sp>
        <p:nvSpPr>
          <p:cNvPr id="24" name="TextBox 23">
            <a:extLst>
              <a:ext uri="{FF2B5EF4-FFF2-40B4-BE49-F238E27FC236}">
                <a16:creationId xmlns:a16="http://schemas.microsoft.com/office/drawing/2014/main" id="{D53C7D8E-E42B-DF40-8563-1613C69A5E85}"/>
              </a:ext>
            </a:extLst>
          </p:cNvPr>
          <p:cNvSpPr txBox="1"/>
          <p:nvPr/>
        </p:nvSpPr>
        <p:spPr>
          <a:xfrm>
            <a:off x="8668496" y="5867400"/>
            <a:ext cx="3015504"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Belief signals remain buried in low variance modes</a:t>
            </a:r>
          </a:p>
        </p:txBody>
      </p:sp>
    </p:spTree>
    <p:extLst>
      <p:ext uri="{BB962C8B-B14F-4D97-AF65-F5344CB8AC3E}">
        <p14:creationId xmlns:p14="http://schemas.microsoft.com/office/powerpoint/2010/main" val="3131861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25744DB-ED5A-2B4B-B262-0624F764F761}"/>
              </a:ext>
            </a:extLst>
          </p:cNvPr>
          <p:cNvSpPr txBox="1"/>
          <p:nvPr/>
        </p:nvSpPr>
        <p:spPr>
          <a:xfrm>
            <a:off x="295154" y="1250066"/>
            <a:ext cx="11601691" cy="1446550"/>
          </a:xfrm>
          <a:prstGeom prst="rect">
            <a:avLst/>
          </a:prstGeom>
          <a:noFill/>
        </p:spPr>
        <p:txBody>
          <a:bodyPr wrap="square" rtlCol="0">
            <a:spAutoFit/>
          </a:bodyPr>
          <a:lstStyle/>
          <a:p>
            <a:pPr algn="ctr"/>
            <a:r>
              <a:rPr lang="en-US" sz="4400" cap="small" dirty="0">
                <a:latin typeface="Arial" panose="020B0604020202020204" pitchFamily="34" charset="0"/>
                <a:cs typeface="Arial" panose="020B0604020202020204" pitchFamily="34" charset="0"/>
              </a:rPr>
              <a:t>Beyond </a:t>
            </a:r>
            <a:r>
              <a:rPr lang="en-US" sz="4400" cap="small" dirty="0">
                <a:solidFill>
                  <a:srgbClr val="C00000"/>
                </a:solidFill>
                <a:latin typeface="Arial" panose="020B0604020202020204" pitchFamily="34" charset="0"/>
                <a:cs typeface="Arial" panose="020B0604020202020204" pitchFamily="34" charset="0"/>
              </a:rPr>
              <a:t>Task-Optimized Neural Models</a:t>
            </a:r>
            <a:r>
              <a:rPr lang="en-US" sz="4400" cap="small" dirty="0">
                <a:latin typeface="Arial" panose="020B0604020202020204" pitchFamily="34" charset="0"/>
                <a:cs typeface="Arial" panose="020B0604020202020204" pitchFamily="34" charset="0"/>
              </a:rPr>
              <a:t>: </a:t>
            </a:r>
            <a:r>
              <a:rPr lang="en-US" sz="4400" cap="small" dirty="0">
                <a:solidFill>
                  <a:srgbClr val="00B050"/>
                </a:solidFill>
                <a:latin typeface="Arial" panose="020B0604020202020204" pitchFamily="34" charset="0"/>
                <a:cs typeface="Arial" panose="020B0604020202020204" pitchFamily="34" charset="0"/>
              </a:rPr>
              <a:t>Constraints From Embodied Cognition</a:t>
            </a:r>
          </a:p>
        </p:txBody>
      </p:sp>
      <p:sp>
        <p:nvSpPr>
          <p:cNvPr id="2" name="Oval 1">
            <a:extLst>
              <a:ext uri="{FF2B5EF4-FFF2-40B4-BE49-F238E27FC236}">
                <a16:creationId xmlns:a16="http://schemas.microsoft.com/office/drawing/2014/main" id="{D1DD6386-5A11-BB44-AE58-F1A7DE9C9C8E}"/>
              </a:ext>
            </a:extLst>
          </p:cNvPr>
          <p:cNvSpPr/>
          <p:nvPr/>
        </p:nvSpPr>
        <p:spPr>
          <a:xfrm>
            <a:off x="682906" y="1238491"/>
            <a:ext cx="2349661" cy="87967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BDB37831-F0B5-5F46-B811-DCC1702A9192}"/>
              </a:ext>
            </a:extLst>
          </p:cNvPr>
          <p:cNvSpPr txBox="1"/>
          <p:nvPr/>
        </p:nvSpPr>
        <p:spPr>
          <a:xfrm>
            <a:off x="1215341" y="593203"/>
            <a:ext cx="1261641" cy="584775"/>
          </a:xfrm>
          <a:prstGeom prst="rect">
            <a:avLst/>
          </a:prstGeom>
          <a:noFill/>
        </p:spPr>
        <p:txBody>
          <a:bodyPr wrap="square" rtlCol="0">
            <a:spAutoFit/>
          </a:bodyPr>
          <a:lstStyle/>
          <a:p>
            <a:r>
              <a:rPr lang="en-US" sz="3200" dirty="0">
                <a:solidFill>
                  <a:srgbClr val="00B050"/>
                </a:solidFill>
                <a:latin typeface="Arial" panose="020B0604020202020204" pitchFamily="34" charset="0"/>
                <a:cs typeface="Arial" panose="020B0604020202020204" pitchFamily="34" charset="0"/>
              </a:rPr>
              <a:t>How?</a:t>
            </a:r>
          </a:p>
        </p:txBody>
      </p:sp>
    </p:spTree>
    <p:extLst>
      <p:ext uri="{BB962C8B-B14F-4D97-AF65-F5344CB8AC3E}">
        <p14:creationId xmlns:p14="http://schemas.microsoft.com/office/powerpoint/2010/main" val="25161127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21482C-E91C-0C46-8BD2-85F6A9886C8F}"/>
              </a:ext>
            </a:extLst>
          </p:cNvPr>
          <p:cNvSpPr txBox="1"/>
          <p:nvPr/>
        </p:nvSpPr>
        <p:spPr>
          <a:xfrm>
            <a:off x="2720428" y="259507"/>
            <a:ext cx="7090653" cy="584775"/>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Conclusion</a:t>
            </a:r>
            <a:endParaRPr lang="en-US" sz="2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61552C4-6FFD-C14A-8D1D-FBE7CFDF3254}"/>
              </a:ext>
            </a:extLst>
          </p:cNvPr>
          <p:cNvSpPr txBox="1"/>
          <p:nvPr/>
        </p:nvSpPr>
        <p:spPr>
          <a:xfrm>
            <a:off x="663615" y="1595055"/>
            <a:ext cx="11528385" cy="1569660"/>
          </a:xfrm>
          <a:prstGeom prst="rect">
            <a:avLst/>
          </a:prstGeom>
          <a:noFill/>
        </p:spPr>
        <p:txBody>
          <a:bodyPr wrap="square" rtlCol="0">
            <a:spAutoFit/>
          </a:bodyPr>
          <a:lstStyle/>
          <a:p>
            <a:r>
              <a:rPr lang="en-US" sz="3200" dirty="0"/>
              <a:t>To build better computational models of the brain, we must use naturalistic tasks that admit rich behavioral strategies, providing </a:t>
            </a:r>
            <a:br>
              <a:rPr lang="en-US" sz="3200" dirty="0"/>
            </a:br>
            <a:r>
              <a:rPr lang="en-US" sz="3200" dirty="0"/>
              <a:t>new constraints on </a:t>
            </a:r>
            <a:r>
              <a:rPr lang="en-US" sz="3200" i="1" dirty="0"/>
              <a:t>how</a:t>
            </a:r>
            <a:r>
              <a:rPr lang="en-US" sz="3200" dirty="0"/>
              <a:t> the task must be solved</a:t>
            </a:r>
          </a:p>
        </p:txBody>
      </p:sp>
    </p:spTree>
    <p:extLst>
      <p:ext uri="{BB962C8B-B14F-4D97-AF65-F5344CB8AC3E}">
        <p14:creationId xmlns:p14="http://schemas.microsoft.com/office/powerpoint/2010/main" val="450111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21482C-E91C-0C46-8BD2-85F6A9886C8F}"/>
              </a:ext>
            </a:extLst>
          </p:cNvPr>
          <p:cNvSpPr txBox="1"/>
          <p:nvPr/>
        </p:nvSpPr>
        <p:spPr>
          <a:xfrm>
            <a:off x="2866663" y="263473"/>
            <a:ext cx="6458674"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Task-optimized modeling approach</a:t>
            </a:r>
          </a:p>
        </p:txBody>
      </p:sp>
      <p:grpSp>
        <p:nvGrpSpPr>
          <p:cNvPr id="72" name="Group 71">
            <a:extLst>
              <a:ext uri="{FF2B5EF4-FFF2-40B4-BE49-F238E27FC236}">
                <a16:creationId xmlns:a16="http://schemas.microsoft.com/office/drawing/2014/main" id="{CBE565C6-218C-2147-A2EB-2DD0F74A4332}"/>
              </a:ext>
            </a:extLst>
          </p:cNvPr>
          <p:cNvGrpSpPr/>
          <p:nvPr/>
        </p:nvGrpSpPr>
        <p:grpSpPr>
          <a:xfrm>
            <a:off x="814445" y="1590042"/>
            <a:ext cx="3788163" cy="704516"/>
            <a:chOff x="3051115" y="4869198"/>
            <a:chExt cx="5392614" cy="1002909"/>
          </a:xfrm>
        </p:grpSpPr>
        <p:sp>
          <p:nvSpPr>
            <p:cNvPr id="74" name="Rectangle 73">
              <a:extLst>
                <a:ext uri="{FF2B5EF4-FFF2-40B4-BE49-F238E27FC236}">
                  <a16:creationId xmlns:a16="http://schemas.microsoft.com/office/drawing/2014/main" id="{712B8AC2-A249-3040-A83E-ED40112D976A}"/>
                </a:ext>
              </a:extLst>
            </p:cNvPr>
            <p:cNvSpPr/>
            <p:nvPr/>
          </p:nvSpPr>
          <p:spPr>
            <a:xfrm>
              <a:off x="5009111" y="4869198"/>
              <a:ext cx="1926849" cy="100290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EB0DBA9A-C324-754B-AAB1-D5C23E89DD98}"/>
                </a:ext>
              </a:extLst>
            </p:cNvPr>
            <p:cNvSpPr/>
            <p:nvPr/>
          </p:nvSpPr>
          <p:spPr>
            <a:xfrm>
              <a:off x="3051115" y="5233340"/>
              <a:ext cx="1644120"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E6FBA7B8-0292-B845-84CE-3ADF437B6802}"/>
                </a:ext>
              </a:extLst>
            </p:cNvPr>
            <p:cNvSpPr/>
            <p:nvPr/>
          </p:nvSpPr>
          <p:spPr>
            <a:xfrm>
              <a:off x="6935960" y="5233340"/>
              <a:ext cx="1507769"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129C72C0-C029-1D4F-8DE6-5B42F620E5DE}"/>
                </a:ext>
              </a:extLst>
            </p:cNvPr>
            <p:cNvSpPr txBox="1"/>
            <p:nvPr/>
          </p:nvSpPr>
          <p:spPr>
            <a:xfrm>
              <a:off x="5276693" y="5042174"/>
              <a:ext cx="1418928" cy="657200"/>
            </a:xfrm>
            <a:prstGeom prst="rect">
              <a:avLst/>
            </a:prstGeom>
            <a:noFill/>
          </p:spPr>
          <p:txBody>
            <a:bodyPr wrap="square" rtlCol="0">
              <a:spAutoFit/>
            </a:bodyPr>
            <a:lstStyle/>
            <a:p>
              <a:r>
                <a:rPr lang="en-US" sz="2400" b="1" dirty="0"/>
                <a:t>BRAIN</a:t>
              </a:r>
              <a:endParaRPr lang="en-US" b="1" dirty="0"/>
            </a:p>
          </p:txBody>
        </p:sp>
        <p:sp>
          <p:nvSpPr>
            <p:cNvPr id="83" name="Triangle 82">
              <a:extLst>
                <a:ext uri="{FF2B5EF4-FFF2-40B4-BE49-F238E27FC236}">
                  <a16:creationId xmlns:a16="http://schemas.microsoft.com/office/drawing/2014/main" id="{E24A3A6E-C3F1-D040-A5C4-FEBFD137E5BC}"/>
                </a:ext>
              </a:extLst>
            </p:cNvPr>
            <p:cNvSpPr/>
            <p:nvPr/>
          </p:nvSpPr>
          <p:spPr>
            <a:xfrm>
              <a:off x="4427653" y="5190472"/>
              <a:ext cx="775504" cy="351949"/>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TextBox 85">
            <a:extLst>
              <a:ext uri="{FF2B5EF4-FFF2-40B4-BE49-F238E27FC236}">
                <a16:creationId xmlns:a16="http://schemas.microsoft.com/office/drawing/2014/main" id="{B9B1D102-EB67-324A-A398-A449E6A1AB27}"/>
              </a:ext>
            </a:extLst>
          </p:cNvPr>
          <p:cNvSpPr txBox="1"/>
          <p:nvPr/>
        </p:nvSpPr>
        <p:spPr>
          <a:xfrm>
            <a:off x="3737317" y="2022531"/>
            <a:ext cx="1507768" cy="461665"/>
          </a:xfrm>
          <a:prstGeom prst="rect">
            <a:avLst/>
          </a:prstGeom>
          <a:noFill/>
        </p:spPr>
        <p:txBody>
          <a:bodyPr wrap="square" rtlCol="0">
            <a:spAutoFit/>
          </a:bodyPr>
          <a:lstStyle/>
          <a:p>
            <a:r>
              <a:rPr lang="en-US" sz="2400" dirty="0"/>
              <a:t>Act</a:t>
            </a:r>
            <a:endParaRPr lang="en-US" sz="2400" b="1" dirty="0"/>
          </a:p>
        </p:txBody>
      </p:sp>
      <p:sp>
        <p:nvSpPr>
          <p:cNvPr id="88" name="TextBox 87">
            <a:extLst>
              <a:ext uri="{FF2B5EF4-FFF2-40B4-BE49-F238E27FC236}">
                <a16:creationId xmlns:a16="http://schemas.microsoft.com/office/drawing/2014/main" id="{ED6D2CDF-EC42-7547-81FB-26CDBD079D1B}"/>
              </a:ext>
            </a:extLst>
          </p:cNvPr>
          <p:cNvSpPr txBox="1"/>
          <p:nvPr/>
        </p:nvSpPr>
        <p:spPr>
          <a:xfrm>
            <a:off x="702131" y="2036345"/>
            <a:ext cx="1293855" cy="461665"/>
          </a:xfrm>
          <a:prstGeom prst="rect">
            <a:avLst/>
          </a:prstGeom>
          <a:noFill/>
        </p:spPr>
        <p:txBody>
          <a:bodyPr wrap="square" rtlCol="0">
            <a:spAutoFit/>
          </a:bodyPr>
          <a:lstStyle/>
          <a:p>
            <a:r>
              <a:rPr lang="en-US" sz="2400" dirty="0"/>
              <a:t>Observe</a:t>
            </a:r>
            <a:endParaRPr lang="en-US" sz="2400" b="1" dirty="0"/>
          </a:p>
        </p:txBody>
      </p:sp>
      <p:sp>
        <p:nvSpPr>
          <p:cNvPr id="95" name="TextBox 94">
            <a:extLst>
              <a:ext uri="{FF2B5EF4-FFF2-40B4-BE49-F238E27FC236}">
                <a16:creationId xmlns:a16="http://schemas.microsoft.com/office/drawing/2014/main" id="{1B08CD30-D06B-4243-9262-349AB053D3DE}"/>
              </a:ext>
            </a:extLst>
          </p:cNvPr>
          <p:cNvSpPr txBox="1"/>
          <p:nvPr/>
        </p:nvSpPr>
        <p:spPr>
          <a:xfrm>
            <a:off x="6814139" y="1689103"/>
            <a:ext cx="4563776"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Pick a task for the brain to solve</a:t>
            </a:r>
          </a:p>
        </p:txBody>
      </p:sp>
      <p:sp>
        <p:nvSpPr>
          <p:cNvPr id="96" name="TextBox 95">
            <a:extLst>
              <a:ext uri="{FF2B5EF4-FFF2-40B4-BE49-F238E27FC236}">
                <a16:creationId xmlns:a16="http://schemas.microsoft.com/office/drawing/2014/main" id="{757F8FAA-CF85-4341-BED3-0EC6E8749D3E}"/>
              </a:ext>
            </a:extLst>
          </p:cNvPr>
          <p:cNvSpPr txBox="1"/>
          <p:nvPr/>
        </p:nvSpPr>
        <p:spPr>
          <a:xfrm>
            <a:off x="6466508" y="1746096"/>
            <a:ext cx="31290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a:t>
            </a:r>
          </a:p>
        </p:txBody>
      </p:sp>
      <p:sp>
        <p:nvSpPr>
          <p:cNvPr id="97" name="Oval 96">
            <a:extLst>
              <a:ext uri="{FF2B5EF4-FFF2-40B4-BE49-F238E27FC236}">
                <a16:creationId xmlns:a16="http://schemas.microsoft.com/office/drawing/2014/main" id="{2CB46CDE-C028-8E40-B8E4-EE972A1AEEE8}"/>
              </a:ext>
            </a:extLst>
          </p:cNvPr>
          <p:cNvSpPr/>
          <p:nvPr/>
        </p:nvSpPr>
        <p:spPr>
          <a:xfrm>
            <a:off x="6450619" y="1770744"/>
            <a:ext cx="344684" cy="34468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riangle 100">
            <a:extLst>
              <a:ext uri="{FF2B5EF4-FFF2-40B4-BE49-F238E27FC236}">
                <a16:creationId xmlns:a16="http://schemas.microsoft.com/office/drawing/2014/main" id="{4C55B804-FDC1-2E42-B3E9-C039DB49ABF4}"/>
              </a:ext>
            </a:extLst>
          </p:cNvPr>
          <p:cNvSpPr/>
          <p:nvPr/>
        </p:nvSpPr>
        <p:spPr>
          <a:xfrm>
            <a:off x="4441823" y="1790163"/>
            <a:ext cx="544770" cy="247234"/>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500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21482C-E91C-0C46-8BD2-85F6A9886C8F}"/>
              </a:ext>
            </a:extLst>
          </p:cNvPr>
          <p:cNvSpPr txBox="1"/>
          <p:nvPr/>
        </p:nvSpPr>
        <p:spPr>
          <a:xfrm>
            <a:off x="2866663" y="263473"/>
            <a:ext cx="6458674"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Task-optimized modeling approach</a:t>
            </a:r>
          </a:p>
        </p:txBody>
      </p:sp>
      <p:grpSp>
        <p:nvGrpSpPr>
          <p:cNvPr id="72" name="Group 71">
            <a:extLst>
              <a:ext uri="{FF2B5EF4-FFF2-40B4-BE49-F238E27FC236}">
                <a16:creationId xmlns:a16="http://schemas.microsoft.com/office/drawing/2014/main" id="{CBE565C6-218C-2147-A2EB-2DD0F74A4332}"/>
              </a:ext>
            </a:extLst>
          </p:cNvPr>
          <p:cNvGrpSpPr/>
          <p:nvPr/>
        </p:nvGrpSpPr>
        <p:grpSpPr>
          <a:xfrm>
            <a:off x="814445" y="1590042"/>
            <a:ext cx="3788163" cy="704516"/>
            <a:chOff x="3051115" y="4869198"/>
            <a:chExt cx="5392614" cy="1002909"/>
          </a:xfrm>
        </p:grpSpPr>
        <p:sp>
          <p:nvSpPr>
            <p:cNvPr id="74" name="Rectangle 73">
              <a:extLst>
                <a:ext uri="{FF2B5EF4-FFF2-40B4-BE49-F238E27FC236}">
                  <a16:creationId xmlns:a16="http://schemas.microsoft.com/office/drawing/2014/main" id="{712B8AC2-A249-3040-A83E-ED40112D976A}"/>
                </a:ext>
              </a:extLst>
            </p:cNvPr>
            <p:cNvSpPr/>
            <p:nvPr/>
          </p:nvSpPr>
          <p:spPr>
            <a:xfrm>
              <a:off x="5009111" y="4869198"/>
              <a:ext cx="1926849" cy="100290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EB0DBA9A-C324-754B-AAB1-D5C23E89DD98}"/>
                </a:ext>
              </a:extLst>
            </p:cNvPr>
            <p:cNvSpPr/>
            <p:nvPr/>
          </p:nvSpPr>
          <p:spPr>
            <a:xfrm>
              <a:off x="3051115" y="5233340"/>
              <a:ext cx="1644120"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E6FBA7B8-0292-B845-84CE-3ADF437B6802}"/>
                </a:ext>
              </a:extLst>
            </p:cNvPr>
            <p:cNvSpPr/>
            <p:nvPr/>
          </p:nvSpPr>
          <p:spPr>
            <a:xfrm>
              <a:off x="6935960" y="5233340"/>
              <a:ext cx="1507769"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129C72C0-C029-1D4F-8DE6-5B42F620E5DE}"/>
                </a:ext>
              </a:extLst>
            </p:cNvPr>
            <p:cNvSpPr txBox="1"/>
            <p:nvPr/>
          </p:nvSpPr>
          <p:spPr>
            <a:xfrm>
              <a:off x="5276693" y="5042174"/>
              <a:ext cx="1418928" cy="657200"/>
            </a:xfrm>
            <a:prstGeom prst="rect">
              <a:avLst/>
            </a:prstGeom>
            <a:noFill/>
          </p:spPr>
          <p:txBody>
            <a:bodyPr wrap="square" rtlCol="0">
              <a:spAutoFit/>
            </a:bodyPr>
            <a:lstStyle/>
            <a:p>
              <a:r>
                <a:rPr lang="en-US" sz="2400" b="1" dirty="0"/>
                <a:t>BRAIN</a:t>
              </a:r>
              <a:endParaRPr lang="en-US" b="1" dirty="0"/>
            </a:p>
          </p:txBody>
        </p:sp>
        <p:sp>
          <p:nvSpPr>
            <p:cNvPr id="83" name="Triangle 82">
              <a:extLst>
                <a:ext uri="{FF2B5EF4-FFF2-40B4-BE49-F238E27FC236}">
                  <a16:creationId xmlns:a16="http://schemas.microsoft.com/office/drawing/2014/main" id="{E24A3A6E-C3F1-D040-A5C4-FEBFD137E5BC}"/>
                </a:ext>
              </a:extLst>
            </p:cNvPr>
            <p:cNvSpPr/>
            <p:nvPr/>
          </p:nvSpPr>
          <p:spPr>
            <a:xfrm>
              <a:off x="4427653" y="5190472"/>
              <a:ext cx="775504" cy="351949"/>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1B08CD30-D06B-4243-9262-349AB053D3DE}"/>
              </a:ext>
            </a:extLst>
          </p:cNvPr>
          <p:cNvSpPr txBox="1"/>
          <p:nvPr/>
        </p:nvSpPr>
        <p:spPr>
          <a:xfrm>
            <a:off x="6814139" y="1689103"/>
            <a:ext cx="4563776"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Pick a task for the brain to solve</a:t>
            </a:r>
          </a:p>
        </p:txBody>
      </p:sp>
      <p:sp>
        <p:nvSpPr>
          <p:cNvPr id="96" name="TextBox 95">
            <a:extLst>
              <a:ext uri="{FF2B5EF4-FFF2-40B4-BE49-F238E27FC236}">
                <a16:creationId xmlns:a16="http://schemas.microsoft.com/office/drawing/2014/main" id="{757F8FAA-CF85-4341-BED3-0EC6E8749D3E}"/>
              </a:ext>
            </a:extLst>
          </p:cNvPr>
          <p:cNvSpPr txBox="1"/>
          <p:nvPr/>
        </p:nvSpPr>
        <p:spPr>
          <a:xfrm>
            <a:off x="6466508" y="1746096"/>
            <a:ext cx="31290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a:t>
            </a:r>
          </a:p>
        </p:txBody>
      </p:sp>
      <p:sp>
        <p:nvSpPr>
          <p:cNvPr id="97" name="Oval 96">
            <a:extLst>
              <a:ext uri="{FF2B5EF4-FFF2-40B4-BE49-F238E27FC236}">
                <a16:creationId xmlns:a16="http://schemas.microsoft.com/office/drawing/2014/main" id="{2CB46CDE-C028-8E40-B8E4-EE972A1AEEE8}"/>
              </a:ext>
            </a:extLst>
          </p:cNvPr>
          <p:cNvSpPr/>
          <p:nvPr/>
        </p:nvSpPr>
        <p:spPr>
          <a:xfrm>
            <a:off x="6450619" y="1770744"/>
            <a:ext cx="344684" cy="34468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riangle 100">
            <a:extLst>
              <a:ext uri="{FF2B5EF4-FFF2-40B4-BE49-F238E27FC236}">
                <a16:creationId xmlns:a16="http://schemas.microsoft.com/office/drawing/2014/main" id="{4C55B804-FDC1-2E42-B3E9-C039DB49ABF4}"/>
              </a:ext>
            </a:extLst>
          </p:cNvPr>
          <p:cNvSpPr/>
          <p:nvPr/>
        </p:nvSpPr>
        <p:spPr>
          <a:xfrm>
            <a:off x="4441823" y="1790163"/>
            <a:ext cx="544770" cy="247234"/>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E3A50367-1A58-334B-A7C4-B30B54600024}"/>
              </a:ext>
            </a:extLst>
          </p:cNvPr>
          <p:cNvSpPr txBox="1"/>
          <p:nvPr/>
        </p:nvSpPr>
        <p:spPr>
          <a:xfrm>
            <a:off x="6779414" y="2851753"/>
            <a:ext cx="5049909"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Build a model that solves same task</a:t>
            </a:r>
          </a:p>
        </p:txBody>
      </p:sp>
      <p:sp>
        <p:nvSpPr>
          <p:cNvPr id="103" name="TextBox 102">
            <a:extLst>
              <a:ext uri="{FF2B5EF4-FFF2-40B4-BE49-F238E27FC236}">
                <a16:creationId xmlns:a16="http://schemas.microsoft.com/office/drawing/2014/main" id="{417D0647-1596-6E4B-91A5-B69A6D3108F8}"/>
              </a:ext>
            </a:extLst>
          </p:cNvPr>
          <p:cNvSpPr txBox="1"/>
          <p:nvPr/>
        </p:nvSpPr>
        <p:spPr>
          <a:xfrm>
            <a:off x="6466508" y="2908746"/>
            <a:ext cx="31290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2</a:t>
            </a:r>
          </a:p>
        </p:txBody>
      </p:sp>
      <p:sp>
        <p:nvSpPr>
          <p:cNvPr id="104" name="Oval 103">
            <a:extLst>
              <a:ext uri="{FF2B5EF4-FFF2-40B4-BE49-F238E27FC236}">
                <a16:creationId xmlns:a16="http://schemas.microsoft.com/office/drawing/2014/main" id="{C1B70396-6CBE-FE4E-AC50-1DF32F09F8ED}"/>
              </a:ext>
            </a:extLst>
          </p:cNvPr>
          <p:cNvSpPr/>
          <p:nvPr/>
        </p:nvSpPr>
        <p:spPr>
          <a:xfrm>
            <a:off x="6450619" y="2933400"/>
            <a:ext cx="344684" cy="34468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E2080864-9D0E-8046-A06B-7A82BC3B33E7}"/>
              </a:ext>
            </a:extLst>
          </p:cNvPr>
          <p:cNvGrpSpPr/>
          <p:nvPr/>
        </p:nvGrpSpPr>
        <p:grpSpPr>
          <a:xfrm>
            <a:off x="814445" y="4888859"/>
            <a:ext cx="3788163" cy="704516"/>
            <a:chOff x="3051115" y="4869198"/>
            <a:chExt cx="5392614" cy="1002909"/>
          </a:xfrm>
        </p:grpSpPr>
        <p:sp>
          <p:nvSpPr>
            <p:cNvPr id="106" name="Rectangle 105">
              <a:extLst>
                <a:ext uri="{FF2B5EF4-FFF2-40B4-BE49-F238E27FC236}">
                  <a16:creationId xmlns:a16="http://schemas.microsoft.com/office/drawing/2014/main" id="{02A61531-8078-C44A-ACA2-09A797CE1BAB}"/>
                </a:ext>
              </a:extLst>
            </p:cNvPr>
            <p:cNvSpPr/>
            <p:nvPr/>
          </p:nvSpPr>
          <p:spPr>
            <a:xfrm>
              <a:off x="5009111" y="4869198"/>
              <a:ext cx="1926849" cy="100290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00F1B72C-12AD-2C43-9B32-7AB1D68A9B27}"/>
                </a:ext>
              </a:extLst>
            </p:cNvPr>
            <p:cNvSpPr/>
            <p:nvPr/>
          </p:nvSpPr>
          <p:spPr>
            <a:xfrm>
              <a:off x="3051115" y="5233340"/>
              <a:ext cx="1644120"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108D2F8D-0713-4544-909D-C595B12D322D}"/>
                </a:ext>
              </a:extLst>
            </p:cNvPr>
            <p:cNvSpPr/>
            <p:nvPr/>
          </p:nvSpPr>
          <p:spPr>
            <a:xfrm>
              <a:off x="6935960" y="5233340"/>
              <a:ext cx="1507769"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TextBox 108">
              <a:extLst>
                <a:ext uri="{FF2B5EF4-FFF2-40B4-BE49-F238E27FC236}">
                  <a16:creationId xmlns:a16="http://schemas.microsoft.com/office/drawing/2014/main" id="{7E89B6D3-97F1-6847-9274-63173845DABF}"/>
                </a:ext>
              </a:extLst>
            </p:cNvPr>
            <p:cNvSpPr txBox="1"/>
            <p:nvPr/>
          </p:nvSpPr>
          <p:spPr>
            <a:xfrm>
              <a:off x="5170202" y="5042174"/>
              <a:ext cx="1628004" cy="657200"/>
            </a:xfrm>
            <a:prstGeom prst="rect">
              <a:avLst/>
            </a:prstGeom>
            <a:noFill/>
          </p:spPr>
          <p:txBody>
            <a:bodyPr wrap="square" rtlCol="0">
              <a:spAutoFit/>
            </a:bodyPr>
            <a:lstStyle/>
            <a:p>
              <a:r>
                <a:rPr lang="en-US" sz="2400" b="1" dirty="0"/>
                <a:t>MODEL</a:t>
              </a:r>
              <a:endParaRPr lang="en-US" b="1" dirty="0"/>
            </a:p>
          </p:txBody>
        </p:sp>
        <p:sp>
          <p:nvSpPr>
            <p:cNvPr id="110" name="Triangle 109">
              <a:extLst>
                <a:ext uri="{FF2B5EF4-FFF2-40B4-BE49-F238E27FC236}">
                  <a16:creationId xmlns:a16="http://schemas.microsoft.com/office/drawing/2014/main" id="{77902405-E469-D24B-B819-7797DCB380B0}"/>
                </a:ext>
              </a:extLst>
            </p:cNvPr>
            <p:cNvSpPr/>
            <p:nvPr/>
          </p:nvSpPr>
          <p:spPr>
            <a:xfrm>
              <a:off x="4427653" y="5190472"/>
              <a:ext cx="775504" cy="351949"/>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Triangle 112">
            <a:extLst>
              <a:ext uri="{FF2B5EF4-FFF2-40B4-BE49-F238E27FC236}">
                <a16:creationId xmlns:a16="http://schemas.microsoft.com/office/drawing/2014/main" id="{F21A1F52-7D66-0F42-A6E7-A1D208848456}"/>
              </a:ext>
            </a:extLst>
          </p:cNvPr>
          <p:cNvSpPr/>
          <p:nvPr/>
        </p:nvSpPr>
        <p:spPr>
          <a:xfrm>
            <a:off x="4441823" y="5088980"/>
            <a:ext cx="544770" cy="247234"/>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5A283C1-D922-4249-99CB-FFC545C4CEAC}"/>
              </a:ext>
            </a:extLst>
          </p:cNvPr>
          <p:cNvSpPr txBox="1"/>
          <p:nvPr/>
        </p:nvSpPr>
        <p:spPr>
          <a:xfrm>
            <a:off x="3737317" y="2022531"/>
            <a:ext cx="1507768" cy="461665"/>
          </a:xfrm>
          <a:prstGeom prst="rect">
            <a:avLst/>
          </a:prstGeom>
          <a:noFill/>
        </p:spPr>
        <p:txBody>
          <a:bodyPr wrap="square" rtlCol="0">
            <a:spAutoFit/>
          </a:bodyPr>
          <a:lstStyle/>
          <a:p>
            <a:r>
              <a:rPr lang="en-US" sz="2400" dirty="0"/>
              <a:t>Act</a:t>
            </a:r>
            <a:endParaRPr lang="en-US" sz="2400" b="1" dirty="0"/>
          </a:p>
        </p:txBody>
      </p:sp>
      <p:sp>
        <p:nvSpPr>
          <p:cNvPr id="43" name="TextBox 42">
            <a:extLst>
              <a:ext uri="{FF2B5EF4-FFF2-40B4-BE49-F238E27FC236}">
                <a16:creationId xmlns:a16="http://schemas.microsoft.com/office/drawing/2014/main" id="{94589C32-8D7B-634C-816B-347E4DF4E766}"/>
              </a:ext>
            </a:extLst>
          </p:cNvPr>
          <p:cNvSpPr txBox="1"/>
          <p:nvPr/>
        </p:nvSpPr>
        <p:spPr>
          <a:xfrm>
            <a:off x="702131" y="2036345"/>
            <a:ext cx="1293855" cy="461665"/>
          </a:xfrm>
          <a:prstGeom prst="rect">
            <a:avLst/>
          </a:prstGeom>
          <a:noFill/>
        </p:spPr>
        <p:txBody>
          <a:bodyPr wrap="square" rtlCol="0">
            <a:spAutoFit/>
          </a:bodyPr>
          <a:lstStyle/>
          <a:p>
            <a:r>
              <a:rPr lang="en-US" sz="2400" dirty="0"/>
              <a:t>Observe</a:t>
            </a:r>
            <a:endParaRPr lang="en-US" sz="2400" b="1" dirty="0"/>
          </a:p>
        </p:txBody>
      </p:sp>
      <p:sp>
        <p:nvSpPr>
          <p:cNvPr id="44" name="TextBox 43">
            <a:extLst>
              <a:ext uri="{FF2B5EF4-FFF2-40B4-BE49-F238E27FC236}">
                <a16:creationId xmlns:a16="http://schemas.microsoft.com/office/drawing/2014/main" id="{80F5F8A7-A25D-D349-A8AE-F468E5F6367D}"/>
              </a:ext>
            </a:extLst>
          </p:cNvPr>
          <p:cNvSpPr txBox="1"/>
          <p:nvPr/>
        </p:nvSpPr>
        <p:spPr>
          <a:xfrm>
            <a:off x="3737317" y="5332327"/>
            <a:ext cx="1507768" cy="461665"/>
          </a:xfrm>
          <a:prstGeom prst="rect">
            <a:avLst/>
          </a:prstGeom>
          <a:noFill/>
        </p:spPr>
        <p:txBody>
          <a:bodyPr wrap="square" rtlCol="0">
            <a:spAutoFit/>
          </a:bodyPr>
          <a:lstStyle/>
          <a:p>
            <a:r>
              <a:rPr lang="en-US" sz="2400" dirty="0"/>
              <a:t>Act</a:t>
            </a:r>
            <a:endParaRPr lang="en-US" sz="2400" b="1" dirty="0"/>
          </a:p>
        </p:txBody>
      </p:sp>
      <p:sp>
        <p:nvSpPr>
          <p:cNvPr id="45" name="TextBox 44">
            <a:extLst>
              <a:ext uri="{FF2B5EF4-FFF2-40B4-BE49-F238E27FC236}">
                <a16:creationId xmlns:a16="http://schemas.microsoft.com/office/drawing/2014/main" id="{40A6E187-726F-6149-B5BA-43ECBE2925AC}"/>
              </a:ext>
            </a:extLst>
          </p:cNvPr>
          <p:cNvSpPr txBox="1"/>
          <p:nvPr/>
        </p:nvSpPr>
        <p:spPr>
          <a:xfrm>
            <a:off x="702131" y="5346141"/>
            <a:ext cx="1293855" cy="461665"/>
          </a:xfrm>
          <a:prstGeom prst="rect">
            <a:avLst/>
          </a:prstGeom>
          <a:noFill/>
        </p:spPr>
        <p:txBody>
          <a:bodyPr wrap="square" rtlCol="0">
            <a:spAutoFit/>
          </a:bodyPr>
          <a:lstStyle/>
          <a:p>
            <a:r>
              <a:rPr lang="en-US" sz="2400" dirty="0"/>
              <a:t>Observe</a:t>
            </a:r>
            <a:endParaRPr lang="en-US" sz="2400" b="1" dirty="0"/>
          </a:p>
        </p:txBody>
      </p:sp>
    </p:spTree>
    <p:extLst>
      <p:ext uri="{BB962C8B-B14F-4D97-AF65-F5344CB8AC3E}">
        <p14:creationId xmlns:p14="http://schemas.microsoft.com/office/powerpoint/2010/main" val="279404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21482C-E91C-0C46-8BD2-85F6A9886C8F}"/>
              </a:ext>
            </a:extLst>
          </p:cNvPr>
          <p:cNvSpPr txBox="1"/>
          <p:nvPr/>
        </p:nvSpPr>
        <p:spPr>
          <a:xfrm>
            <a:off x="2866663" y="263473"/>
            <a:ext cx="6458674"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Task-optimized modeling approach</a:t>
            </a:r>
          </a:p>
        </p:txBody>
      </p:sp>
      <p:grpSp>
        <p:nvGrpSpPr>
          <p:cNvPr id="72" name="Group 71">
            <a:extLst>
              <a:ext uri="{FF2B5EF4-FFF2-40B4-BE49-F238E27FC236}">
                <a16:creationId xmlns:a16="http://schemas.microsoft.com/office/drawing/2014/main" id="{CBE565C6-218C-2147-A2EB-2DD0F74A4332}"/>
              </a:ext>
            </a:extLst>
          </p:cNvPr>
          <p:cNvGrpSpPr/>
          <p:nvPr/>
        </p:nvGrpSpPr>
        <p:grpSpPr>
          <a:xfrm>
            <a:off x="814445" y="1590042"/>
            <a:ext cx="3788163" cy="704516"/>
            <a:chOff x="3051115" y="4869198"/>
            <a:chExt cx="5392614" cy="1002909"/>
          </a:xfrm>
        </p:grpSpPr>
        <p:sp>
          <p:nvSpPr>
            <p:cNvPr id="74" name="Rectangle 73">
              <a:extLst>
                <a:ext uri="{FF2B5EF4-FFF2-40B4-BE49-F238E27FC236}">
                  <a16:creationId xmlns:a16="http://schemas.microsoft.com/office/drawing/2014/main" id="{712B8AC2-A249-3040-A83E-ED40112D976A}"/>
                </a:ext>
              </a:extLst>
            </p:cNvPr>
            <p:cNvSpPr/>
            <p:nvPr/>
          </p:nvSpPr>
          <p:spPr>
            <a:xfrm>
              <a:off x="5009111" y="4869198"/>
              <a:ext cx="1926849" cy="100290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EB0DBA9A-C324-754B-AAB1-D5C23E89DD98}"/>
                </a:ext>
              </a:extLst>
            </p:cNvPr>
            <p:cNvSpPr/>
            <p:nvPr/>
          </p:nvSpPr>
          <p:spPr>
            <a:xfrm>
              <a:off x="3051115" y="5233340"/>
              <a:ext cx="1644120"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E6FBA7B8-0292-B845-84CE-3ADF437B6802}"/>
                </a:ext>
              </a:extLst>
            </p:cNvPr>
            <p:cNvSpPr/>
            <p:nvPr/>
          </p:nvSpPr>
          <p:spPr>
            <a:xfrm>
              <a:off x="6935960" y="5233340"/>
              <a:ext cx="1507769"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129C72C0-C029-1D4F-8DE6-5B42F620E5DE}"/>
                </a:ext>
              </a:extLst>
            </p:cNvPr>
            <p:cNvSpPr txBox="1"/>
            <p:nvPr/>
          </p:nvSpPr>
          <p:spPr>
            <a:xfrm>
              <a:off x="5276693" y="5042174"/>
              <a:ext cx="1418928" cy="657200"/>
            </a:xfrm>
            <a:prstGeom prst="rect">
              <a:avLst/>
            </a:prstGeom>
            <a:noFill/>
          </p:spPr>
          <p:txBody>
            <a:bodyPr wrap="square" rtlCol="0">
              <a:spAutoFit/>
            </a:bodyPr>
            <a:lstStyle/>
            <a:p>
              <a:r>
                <a:rPr lang="en-US" sz="2400" b="1" dirty="0"/>
                <a:t>BRAIN</a:t>
              </a:r>
              <a:endParaRPr lang="en-US" b="1" dirty="0"/>
            </a:p>
          </p:txBody>
        </p:sp>
        <p:sp>
          <p:nvSpPr>
            <p:cNvPr id="83" name="Triangle 82">
              <a:extLst>
                <a:ext uri="{FF2B5EF4-FFF2-40B4-BE49-F238E27FC236}">
                  <a16:creationId xmlns:a16="http://schemas.microsoft.com/office/drawing/2014/main" id="{E24A3A6E-C3F1-D040-A5C4-FEBFD137E5BC}"/>
                </a:ext>
              </a:extLst>
            </p:cNvPr>
            <p:cNvSpPr/>
            <p:nvPr/>
          </p:nvSpPr>
          <p:spPr>
            <a:xfrm>
              <a:off x="4427653" y="5190472"/>
              <a:ext cx="775504" cy="351949"/>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1B08CD30-D06B-4243-9262-349AB053D3DE}"/>
              </a:ext>
            </a:extLst>
          </p:cNvPr>
          <p:cNvSpPr txBox="1"/>
          <p:nvPr/>
        </p:nvSpPr>
        <p:spPr>
          <a:xfrm>
            <a:off x="6814139" y="1689103"/>
            <a:ext cx="4563776"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Pick a task for the brain to solve</a:t>
            </a:r>
          </a:p>
        </p:txBody>
      </p:sp>
      <p:sp>
        <p:nvSpPr>
          <p:cNvPr id="96" name="TextBox 95">
            <a:extLst>
              <a:ext uri="{FF2B5EF4-FFF2-40B4-BE49-F238E27FC236}">
                <a16:creationId xmlns:a16="http://schemas.microsoft.com/office/drawing/2014/main" id="{757F8FAA-CF85-4341-BED3-0EC6E8749D3E}"/>
              </a:ext>
            </a:extLst>
          </p:cNvPr>
          <p:cNvSpPr txBox="1"/>
          <p:nvPr/>
        </p:nvSpPr>
        <p:spPr>
          <a:xfrm>
            <a:off x="6466508" y="1746096"/>
            <a:ext cx="31290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a:t>
            </a:r>
          </a:p>
        </p:txBody>
      </p:sp>
      <p:sp>
        <p:nvSpPr>
          <p:cNvPr id="97" name="Oval 96">
            <a:extLst>
              <a:ext uri="{FF2B5EF4-FFF2-40B4-BE49-F238E27FC236}">
                <a16:creationId xmlns:a16="http://schemas.microsoft.com/office/drawing/2014/main" id="{2CB46CDE-C028-8E40-B8E4-EE972A1AEEE8}"/>
              </a:ext>
            </a:extLst>
          </p:cNvPr>
          <p:cNvSpPr/>
          <p:nvPr/>
        </p:nvSpPr>
        <p:spPr>
          <a:xfrm>
            <a:off x="6450619" y="1770744"/>
            <a:ext cx="344684" cy="34468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riangle 100">
            <a:extLst>
              <a:ext uri="{FF2B5EF4-FFF2-40B4-BE49-F238E27FC236}">
                <a16:creationId xmlns:a16="http://schemas.microsoft.com/office/drawing/2014/main" id="{4C55B804-FDC1-2E42-B3E9-C039DB49ABF4}"/>
              </a:ext>
            </a:extLst>
          </p:cNvPr>
          <p:cNvSpPr/>
          <p:nvPr/>
        </p:nvSpPr>
        <p:spPr>
          <a:xfrm>
            <a:off x="4441823" y="1790163"/>
            <a:ext cx="544770" cy="247234"/>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E3A50367-1A58-334B-A7C4-B30B54600024}"/>
              </a:ext>
            </a:extLst>
          </p:cNvPr>
          <p:cNvSpPr txBox="1"/>
          <p:nvPr/>
        </p:nvSpPr>
        <p:spPr>
          <a:xfrm>
            <a:off x="6779414" y="2851753"/>
            <a:ext cx="5049909"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Build a model that solves same task</a:t>
            </a:r>
          </a:p>
        </p:txBody>
      </p:sp>
      <p:sp>
        <p:nvSpPr>
          <p:cNvPr id="103" name="TextBox 102">
            <a:extLst>
              <a:ext uri="{FF2B5EF4-FFF2-40B4-BE49-F238E27FC236}">
                <a16:creationId xmlns:a16="http://schemas.microsoft.com/office/drawing/2014/main" id="{417D0647-1596-6E4B-91A5-B69A6D3108F8}"/>
              </a:ext>
            </a:extLst>
          </p:cNvPr>
          <p:cNvSpPr txBox="1"/>
          <p:nvPr/>
        </p:nvSpPr>
        <p:spPr>
          <a:xfrm>
            <a:off x="6466508" y="2908746"/>
            <a:ext cx="31290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2</a:t>
            </a:r>
          </a:p>
        </p:txBody>
      </p:sp>
      <p:sp>
        <p:nvSpPr>
          <p:cNvPr id="104" name="Oval 103">
            <a:extLst>
              <a:ext uri="{FF2B5EF4-FFF2-40B4-BE49-F238E27FC236}">
                <a16:creationId xmlns:a16="http://schemas.microsoft.com/office/drawing/2014/main" id="{C1B70396-6CBE-FE4E-AC50-1DF32F09F8ED}"/>
              </a:ext>
            </a:extLst>
          </p:cNvPr>
          <p:cNvSpPr/>
          <p:nvPr/>
        </p:nvSpPr>
        <p:spPr>
          <a:xfrm>
            <a:off x="6450619" y="2933400"/>
            <a:ext cx="344684" cy="34468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E2080864-9D0E-8046-A06B-7A82BC3B33E7}"/>
              </a:ext>
            </a:extLst>
          </p:cNvPr>
          <p:cNvGrpSpPr/>
          <p:nvPr/>
        </p:nvGrpSpPr>
        <p:grpSpPr>
          <a:xfrm>
            <a:off x="814445" y="4888859"/>
            <a:ext cx="3788163" cy="704516"/>
            <a:chOff x="3051115" y="4869198"/>
            <a:chExt cx="5392614" cy="1002909"/>
          </a:xfrm>
        </p:grpSpPr>
        <p:sp>
          <p:nvSpPr>
            <p:cNvPr id="106" name="Rectangle 105">
              <a:extLst>
                <a:ext uri="{FF2B5EF4-FFF2-40B4-BE49-F238E27FC236}">
                  <a16:creationId xmlns:a16="http://schemas.microsoft.com/office/drawing/2014/main" id="{02A61531-8078-C44A-ACA2-09A797CE1BAB}"/>
                </a:ext>
              </a:extLst>
            </p:cNvPr>
            <p:cNvSpPr/>
            <p:nvPr/>
          </p:nvSpPr>
          <p:spPr>
            <a:xfrm>
              <a:off x="5009111" y="4869198"/>
              <a:ext cx="1926849" cy="100290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00F1B72C-12AD-2C43-9B32-7AB1D68A9B27}"/>
                </a:ext>
              </a:extLst>
            </p:cNvPr>
            <p:cNvSpPr/>
            <p:nvPr/>
          </p:nvSpPr>
          <p:spPr>
            <a:xfrm>
              <a:off x="3051115" y="5233340"/>
              <a:ext cx="1644120"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108D2F8D-0713-4544-909D-C595B12D322D}"/>
                </a:ext>
              </a:extLst>
            </p:cNvPr>
            <p:cNvSpPr/>
            <p:nvPr/>
          </p:nvSpPr>
          <p:spPr>
            <a:xfrm>
              <a:off x="6935960" y="5233340"/>
              <a:ext cx="1507769"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TextBox 108">
              <a:extLst>
                <a:ext uri="{FF2B5EF4-FFF2-40B4-BE49-F238E27FC236}">
                  <a16:creationId xmlns:a16="http://schemas.microsoft.com/office/drawing/2014/main" id="{7E89B6D3-97F1-6847-9274-63173845DABF}"/>
                </a:ext>
              </a:extLst>
            </p:cNvPr>
            <p:cNvSpPr txBox="1"/>
            <p:nvPr/>
          </p:nvSpPr>
          <p:spPr>
            <a:xfrm>
              <a:off x="5170202" y="5042174"/>
              <a:ext cx="1628004" cy="657200"/>
            </a:xfrm>
            <a:prstGeom prst="rect">
              <a:avLst/>
            </a:prstGeom>
            <a:noFill/>
          </p:spPr>
          <p:txBody>
            <a:bodyPr wrap="square" rtlCol="0">
              <a:spAutoFit/>
            </a:bodyPr>
            <a:lstStyle/>
            <a:p>
              <a:r>
                <a:rPr lang="en-US" sz="2400" b="1" dirty="0"/>
                <a:t>MODEL</a:t>
              </a:r>
              <a:endParaRPr lang="en-US" b="1" dirty="0"/>
            </a:p>
          </p:txBody>
        </p:sp>
        <p:sp>
          <p:nvSpPr>
            <p:cNvPr id="110" name="Triangle 109">
              <a:extLst>
                <a:ext uri="{FF2B5EF4-FFF2-40B4-BE49-F238E27FC236}">
                  <a16:creationId xmlns:a16="http://schemas.microsoft.com/office/drawing/2014/main" id="{77902405-E469-D24B-B819-7797DCB380B0}"/>
                </a:ext>
              </a:extLst>
            </p:cNvPr>
            <p:cNvSpPr/>
            <p:nvPr/>
          </p:nvSpPr>
          <p:spPr>
            <a:xfrm>
              <a:off x="4427653" y="5190472"/>
              <a:ext cx="775504" cy="351949"/>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Triangle 112">
            <a:extLst>
              <a:ext uri="{FF2B5EF4-FFF2-40B4-BE49-F238E27FC236}">
                <a16:creationId xmlns:a16="http://schemas.microsoft.com/office/drawing/2014/main" id="{F21A1F52-7D66-0F42-A6E7-A1D208848456}"/>
              </a:ext>
            </a:extLst>
          </p:cNvPr>
          <p:cNvSpPr/>
          <p:nvPr/>
        </p:nvSpPr>
        <p:spPr>
          <a:xfrm>
            <a:off x="4441823" y="5088980"/>
            <a:ext cx="544770" cy="247234"/>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riangle 114">
            <a:extLst>
              <a:ext uri="{FF2B5EF4-FFF2-40B4-BE49-F238E27FC236}">
                <a16:creationId xmlns:a16="http://schemas.microsoft.com/office/drawing/2014/main" id="{9D467341-6270-CD44-9F12-67FB3A809147}"/>
              </a:ext>
            </a:extLst>
          </p:cNvPr>
          <p:cNvSpPr/>
          <p:nvPr/>
        </p:nvSpPr>
        <p:spPr>
          <a:xfrm>
            <a:off x="2464914" y="5565994"/>
            <a:ext cx="94953" cy="1041722"/>
          </a:xfrm>
          <a:prstGeom prst="triangle">
            <a:avLst/>
          </a:prstGeom>
          <a:solidFill>
            <a:schemeClr val="tx1"/>
          </a:solidFill>
          <a:ln>
            <a:no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1B7D2FE8-9164-AD45-8669-409CAD80FE48}"/>
              </a:ext>
            </a:extLst>
          </p:cNvPr>
          <p:cNvCxnSpPr>
            <a:cxnSpLocks/>
          </p:cNvCxnSpPr>
          <p:nvPr/>
        </p:nvCxnSpPr>
        <p:spPr>
          <a:xfrm>
            <a:off x="2866662" y="2994697"/>
            <a:ext cx="0" cy="1192988"/>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8AB56E04-2A0D-6F4A-9AF1-598158DD040D}"/>
              </a:ext>
            </a:extLst>
          </p:cNvPr>
          <p:cNvSpPr txBox="1"/>
          <p:nvPr/>
        </p:nvSpPr>
        <p:spPr>
          <a:xfrm>
            <a:off x="3195457" y="3334171"/>
            <a:ext cx="2049627"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Correlated ?</a:t>
            </a:r>
          </a:p>
        </p:txBody>
      </p:sp>
      <p:sp>
        <p:nvSpPr>
          <p:cNvPr id="121" name="TextBox 120">
            <a:extLst>
              <a:ext uri="{FF2B5EF4-FFF2-40B4-BE49-F238E27FC236}">
                <a16:creationId xmlns:a16="http://schemas.microsoft.com/office/drawing/2014/main" id="{7460D053-3FE1-CC44-B91C-9B0ECFF6860D}"/>
              </a:ext>
            </a:extLst>
          </p:cNvPr>
          <p:cNvSpPr txBox="1"/>
          <p:nvPr/>
        </p:nvSpPr>
        <p:spPr>
          <a:xfrm>
            <a:off x="6795303" y="4032983"/>
            <a:ext cx="4883553"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Compare internal representations</a:t>
            </a:r>
          </a:p>
        </p:txBody>
      </p:sp>
      <p:sp>
        <p:nvSpPr>
          <p:cNvPr id="122" name="TextBox 121">
            <a:extLst>
              <a:ext uri="{FF2B5EF4-FFF2-40B4-BE49-F238E27FC236}">
                <a16:creationId xmlns:a16="http://schemas.microsoft.com/office/drawing/2014/main" id="{3058425E-B426-2146-ABED-1CC5F8133BBB}"/>
              </a:ext>
            </a:extLst>
          </p:cNvPr>
          <p:cNvSpPr txBox="1"/>
          <p:nvPr/>
        </p:nvSpPr>
        <p:spPr>
          <a:xfrm>
            <a:off x="6482397" y="4089976"/>
            <a:ext cx="31290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3</a:t>
            </a:r>
          </a:p>
        </p:txBody>
      </p:sp>
      <p:sp>
        <p:nvSpPr>
          <p:cNvPr id="123" name="Oval 122">
            <a:extLst>
              <a:ext uri="{FF2B5EF4-FFF2-40B4-BE49-F238E27FC236}">
                <a16:creationId xmlns:a16="http://schemas.microsoft.com/office/drawing/2014/main" id="{A86FB981-A24B-E74C-B263-939209FA6ACC}"/>
              </a:ext>
            </a:extLst>
          </p:cNvPr>
          <p:cNvSpPr/>
          <p:nvPr/>
        </p:nvSpPr>
        <p:spPr>
          <a:xfrm>
            <a:off x="6466508" y="4114624"/>
            <a:ext cx="344684" cy="34468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6BFEA1FB-4B53-4546-B48E-07263A02C830}"/>
              </a:ext>
            </a:extLst>
          </p:cNvPr>
          <p:cNvSpPr/>
          <p:nvPr/>
        </p:nvSpPr>
        <p:spPr>
          <a:xfrm>
            <a:off x="2464030" y="2267177"/>
            <a:ext cx="94953" cy="1041722"/>
          </a:xfrm>
          <a:prstGeom prst="triangle">
            <a:avLst/>
          </a:prstGeom>
          <a:solidFill>
            <a:schemeClr val="tx1"/>
          </a:solidFill>
          <a:ln>
            <a:no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FA9F82F-610D-3B4C-8AFE-46D5BFA333F2}"/>
              </a:ext>
            </a:extLst>
          </p:cNvPr>
          <p:cNvSpPr txBox="1"/>
          <p:nvPr/>
        </p:nvSpPr>
        <p:spPr>
          <a:xfrm>
            <a:off x="3737317" y="5332327"/>
            <a:ext cx="1507768" cy="461665"/>
          </a:xfrm>
          <a:prstGeom prst="rect">
            <a:avLst/>
          </a:prstGeom>
          <a:noFill/>
        </p:spPr>
        <p:txBody>
          <a:bodyPr wrap="square" rtlCol="0">
            <a:spAutoFit/>
          </a:bodyPr>
          <a:lstStyle/>
          <a:p>
            <a:r>
              <a:rPr lang="en-US" sz="2400" dirty="0"/>
              <a:t>Act</a:t>
            </a:r>
            <a:endParaRPr lang="en-US" sz="2400" b="1" dirty="0"/>
          </a:p>
        </p:txBody>
      </p:sp>
      <p:sp>
        <p:nvSpPr>
          <p:cNvPr id="37" name="TextBox 36">
            <a:extLst>
              <a:ext uri="{FF2B5EF4-FFF2-40B4-BE49-F238E27FC236}">
                <a16:creationId xmlns:a16="http://schemas.microsoft.com/office/drawing/2014/main" id="{C8F74374-634B-A146-BF6F-141F26F0EB6E}"/>
              </a:ext>
            </a:extLst>
          </p:cNvPr>
          <p:cNvSpPr txBox="1"/>
          <p:nvPr/>
        </p:nvSpPr>
        <p:spPr>
          <a:xfrm>
            <a:off x="702131" y="5346141"/>
            <a:ext cx="1293855" cy="461665"/>
          </a:xfrm>
          <a:prstGeom prst="rect">
            <a:avLst/>
          </a:prstGeom>
          <a:noFill/>
        </p:spPr>
        <p:txBody>
          <a:bodyPr wrap="square" rtlCol="0">
            <a:spAutoFit/>
          </a:bodyPr>
          <a:lstStyle/>
          <a:p>
            <a:r>
              <a:rPr lang="en-US" sz="2400" dirty="0"/>
              <a:t>Observe</a:t>
            </a:r>
            <a:endParaRPr lang="en-US" sz="2400" b="1" dirty="0"/>
          </a:p>
        </p:txBody>
      </p:sp>
      <p:sp>
        <p:nvSpPr>
          <p:cNvPr id="39" name="TextBox 38">
            <a:extLst>
              <a:ext uri="{FF2B5EF4-FFF2-40B4-BE49-F238E27FC236}">
                <a16:creationId xmlns:a16="http://schemas.microsoft.com/office/drawing/2014/main" id="{3703A0DB-C6E3-024A-A57C-9AD553C7C226}"/>
              </a:ext>
            </a:extLst>
          </p:cNvPr>
          <p:cNvSpPr txBox="1"/>
          <p:nvPr/>
        </p:nvSpPr>
        <p:spPr>
          <a:xfrm>
            <a:off x="3737317" y="2022531"/>
            <a:ext cx="1507768" cy="461665"/>
          </a:xfrm>
          <a:prstGeom prst="rect">
            <a:avLst/>
          </a:prstGeom>
          <a:noFill/>
        </p:spPr>
        <p:txBody>
          <a:bodyPr wrap="square" rtlCol="0">
            <a:spAutoFit/>
          </a:bodyPr>
          <a:lstStyle/>
          <a:p>
            <a:r>
              <a:rPr lang="en-US" sz="2400" dirty="0"/>
              <a:t>Act</a:t>
            </a:r>
            <a:endParaRPr lang="en-US" sz="2400" b="1" dirty="0"/>
          </a:p>
        </p:txBody>
      </p:sp>
      <p:sp>
        <p:nvSpPr>
          <p:cNvPr id="40" name="TextBox 39">
            <a:extLst>
              <a:ext uri="{FF2B5EF4-FFF2-40B4-BE49-F238E27FC236}">
                <a16:creationId xmlns:a16="http://schemas.microsoft.com/office/drawing/2014/main" id="{3D456B04-BDB3-B543-B572-F2C8547079A3}"/>
              </a:ext>
            </a:extLst>
          </p:cNvPr>
          <p:cNvSpPr txBox="1"/>
          <p:nvPr/>
        </p:nvSpPr>
        <p:spPr>
          <a:xfrm>
            <a:off x="702131" y="2036345"/>
            <a:ext cx="1293855" cy="461665"/>
          </a:xfrm>
          <a:prstGeom prst="rect">
            <a:avLst/>
          </a:prstGeom>
          <a:noFill/>
        </p:spPr>
        <p:txBody>
          <a:bodyPr wrap="square" rtlCol="0">
            <a:spAutoFit/>
          </a:bodyPr>
          <a:lstStyle/>
          <a:p>
            <a:r>
              <a:rPr lang="en-US" sz="2400" dirty="0"/>
              <a:t>Observe</a:t>
            </a:r>
            <a:endParaRPr lang="en-US" sz="2400" b="1" dirty="0"/>
          </a:p>
        </p:txBody>
      </p:sp>
    </p:spTree>
    <p:extLst>
      <p:ext uri="{BB962C8B-B14F-4D97-AF65-F5344CB8AC3E}">
        <p14:creationId xmlns:p14="http://schemas.microsoft.com/office/powerpoint/2010/main" val="2218379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Diagram&#10;&#10;Description automatically generated">
            <a:extLst>
              <a:ext uri="{FF2B5EF4-FFF2-40B4-BE49-F238E27FC236}">
                <a16:creationId xmlns:a16="http://schemas.microsoft.com/office/drawing/2014/main" id="{87128AFA-5C63-FB49-A2B4-B9B5F050540D}"/>
              </a:ext>
            </a:extLst>
          </p:cNvPr>
          <p:cNvPicPr>
            <a:picLocks noChangeAspect="1"/>
          </p:cNvPicPr>
          <p:nvPr/>
        </p:nvPicPr>
        <p:blipFill>
          <a:blip r:embed="rId3"/>
          <a:stretch>
            <a:fillRect/>
          </a:stretch>
        </p:blipFill>
        <p:spPr>
          <a:xfrm>
            <a:off x="1370921" y="600617"/>
            <a:ext cx="3043129" cy="2584870"/>
          </a:xfrm>
          <a:prstGeom prst="rect">
            <a:avLst/>
          </a:prstGeom>
        </p:spPr>
      </p:pic>
      <p:grpSp>
        <p:nvGrpSpPr>
          <p:cNvPr id="72" name="Group 71">
            <a:extLst>
              <a:ext uri="{FF2B5EF4-FFF2-40B4-BE49-F238E27FC236}">
                <a16:creationId xmlns:a16="http://schemas.microsoft.com/office/drawing/2014/main" id="{CBE565C6-218C-2147-A2EB-2DD0F74A4332}"/>
              </a:ext>
            </a:extLst>
          </p:cNvPr>
          <p:cNvGrpSpPr/>
          <p:nvPr/>
        </p:nvGrpSpPr>
        <p:grpSpPr>
          <a:xfrm>
            <a:off x="814445" y="1815735"/>
            <a:ext cx="3788163" cy="247235"/>
            <a:chOff x="3051115" y="5190472"/>
            <a:chExt cx="5392614" cy="351949"/>
          </a:xfrm>
        </p:grpSpPr>
        <p:sp>
          <p:nvSpPr>
            <p:cNvPr id="76" name="Rectangle 75">
              <a:extLst>
                <a:ext uri="{FF2B5EF4-FFF2-40B4-BE49-F238E27FC236}">
                  <a16:creationId xmlns:a16="http://schemas.microsoft.com/office/drawing/2014/main" id="{EB0DBA9A-C324-754B-AAB1-D5C23E89DD98}"/>
                </a:ext>
              </a:extLst>
            </p:cNvPr>
            <p:cNvSpPr/>
            <p:nvPr/>
          </p:nvSpPr>
          <p:spPr>
            <a:xfrm>
              <a:off x="3051115" y="5233340"/>
              <a:ext cx="1644120"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E6FBA7B8-0292-B845-84CE-3ADF437B6802}"/>
                </a:ext>
              </a:extLst>
            </p:cNvPr>
            <p:cNvSpPr/>
            <p:nvPr/>
          </p:nvSpPr>
          <p:spPr>
            <a:xfrm>
              <a:off x="6935960" y="5233340"/>
              <a:ext cx="1507769"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riangle 82">
              <a:extLst>
                <a:ext uri="{FF2B5EF4-FFF2-40B4-BE49-F238E27FC236}">
                  <a16:creationId xmlns:a16="http://schemas.microsoft.com/office/drawing/2014/main" id="{E24A3A6E-C3F1-D040-A5C4-FEBFD137E5BC}"/>
                </a:ext>
              </a:extLst>
            </p:cNvPr>
            <p:cNvSpPr/>
            <p:nvPr/>
          </p:nvSpPr>
          <p:spPr>
            <a:xfrm>
              <a:off x="4427653" y="5190472"/>
              <a:ext cx="775504" cy="351949"/>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1B08CD30-D06B-4243-9262-349AB053D3DE}"/>
              </a:ext>
            </a:extLst>
          </p:cNvPr>
          <p:cNvSpPr txBox="1"/>
          <p:nvPr/>
        </p:nvSpPr>
        <p:spPr>
          <a:xfrm>
            <a:off x="6814139" y="1689103"/>
            <a:ext cx="4563776"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Pick a task for the brain to solve</a:t>
            </a:r>
          </a:p>
        </p:txBody>
      </p:sp>
      <p:sp>
        <p:nvSpPr>
          <p:cNvPr id="96" name="TextBox 95">
            <a:extLst>
              <a:ext uri="{FF2B5EF4-FFF2-40B4-BE49-F238E27FC236}">
                <a16:creationId xmlns:a16="http://schemas.microsoft.com/office/drawing/2014/main" id="{757F8FAA-CF85-4341-BED3-0EC6E8749D3E}"/>
              </a:ext>
            </a:extLst>
          </p:cNvPr>
          <p:cNvSpPr txBox="1"/>
          <p:nvPr/>
        </p:nvSpPr>
        <p:spPr>
          <a:xfrm>
            <a:off x="6466508" y="1746096"/>
            <a:ext cx="31290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a:t>
            </a:r>
          </a:p>
        </p:txBody>
      </p:sp>
      <p:sp>
        <p:nvSpPr>
          <p:cNvPr id="97" name="Oval 96">
            <a:extLst>
              <a:ext uri="{FF2B5EF4-FFF2-40B4-BE49-F238E27FC236}">
                <a16:creationId xmlns:a16="http://schemas.microsoft.com/office/drawing/2014/main" id="{2CB46CDE-C028-8E40-B8E4-EE972A1AEEE8}"/>
              </a:ext>
            </a:extLst>
          </p:cNvPr>
          <p:cNvSpPr/>
          <p:nvPr/>
        </p:nvSpPr>
        <p:spPr>
          <a:xfrm>
            <a:off x="6450619" y="1770744"/>
            <a:ext cx="344684" cy="34468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riangle 100">
            <a:extLst>
              <a:ext uri="{FF2B5EF4-FFF2-40B4-BE49-F238E27FC236}">
                <a16:creationId xmlns:a16="http://schemas.microsoft.com/office/drawing/2014/main" id="{4C55B804-FDC1-2E42-B3E9-C039DB49ABF4}"/>
              </a:ext>
            </a:extLst>
          </p:cNvPr>
          <p:cNvSpPr/>
          <p:nvPr/>
        </p:nvSpPr>
        <p:spPr>
          <a:xfrm>
            <a:off x="4441823" y="1790163"/>
            <a:ext cx="544770" cy="247234"/>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E3A50367-1A58-334B-A7C4-B30B54600024}"/>
              </a:ext>
            </a:extLst>
          </p:cNvPr>
          <p:cNvSpPr txBox="1"/>
          <p:nvPr/>
        </p:nvSpPr>
        <p:spPr>
          <a:xfrm>
            <a:off x="6779414" y="2851753"/>
            <a:ext cx="5049909"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Build a model that solves same task</a:t>
            </a:r>
          </a:p>
        </p:txBody>
      </p:sp>
      <p:sp>
        <p:nvSpPr>
          <p:cNvPr id="103" name="TextBox 102">
            <a:extLst>
              <a:ext uri="{FF2B5EF4-FFF2-40B4-BE49-F238E27FC236}">
                <a16:creationId xmlns:a16="http://schemas.microsoft.com/office/drawing/2014/main" id="{417D0647-1596-6E4B-91A5-B69A6D3108F8}"/>
              </a:ext>
            </a:extLst>
          </p:cNvPr>
          <p:cNvSpPr txBox="1"/>
          <p:nvPr/>
        </p:nvSpPr>
        <p:spPr>
          <a:xfrm>
            <a:off x="6466508" y="2908746"/>
            <a:ext cx="31290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2</a:t>
            </a:r>
          </a:p>
        </p:txBody>
      </p:sp>
      <p:sp>
        <p:nvSpPr>
          <p:cNvPr id="104" name="Oval 103">
            <a:extLst>
              <a:ext uri="{FF2B5EF4-FFF2-40B4-BE49-F238E27FC236}">
                <a16:creationId xmlns:a16="http://schemas.microsoft.com/office/drawing/2014/main" id="{C1B70396-6CBE-FE4E-AC50-1DF32F09F8ED}"/>
              </a:ext>
            </a:extLst>
          </p:cNvPr>
          <p:cNvSpPr/>
          <p:nvPr/>
        </p:nvSpPr>
        <p:spPr>
          <a:xfrm>
            <a:off x="6450619" y="2933400"/>
            <a:ext cx="344684" cy="34468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E2080864-9D0E-8046-A06B-7A82BC3B33E7}"/>
              </a:ext>
            </a:extLst>
          </p:cNvPr>
          <p:cNvGrpSpPr/>
          <p:nvPr/>
        </p:nvGrpSpPr>
        <p:grpSpPr>
          <a:xfrm>
            <a:off x="814445" y="5114552"/>
            <a:ext cx="3788163" cy="247235"/>
            <a:chOff x="3051115" y="5190472"/>
            <a:chExt cx="5392614" cy="351949"/>
          </a:xfrm>
        </p:grpSpPr>
        <p:sp>
          <p:nvSpPr>
            <p:cNvPr id="107" name="Rectangle 106">
              <a:extLst>
                <a:ext uri="{FF2B5EF4-FFF2-40B4-BE49-F238E27FC236}">
                  <a16:creationId xmlns:a16="http://schemas.microsoft.com/office/drawing/2014/main" id="{00F1B72C-12AD-2C43-9B32-7AB1D68A9B27}"/>
                </a:ext>
              </a:extLst>
            </p:cNvPr>
            <p:cNvSpPr/>
            <p:nvPr/>
          </p:nvSpPr>
          <p:spPr>
            <a:xfrm>
              <a:off x="3051115" y="5233340"/>
              <a:ext cx="1644120"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108D2F8D-0713-4544-909D-C595B12D322D}"/>
                </a:ext>
              </a:extLst>
            </p:cNvPr>
            <p:cNvSpPr/>
            <p:nvPr/>
          </p:nvSpPr>
          <p:spPr>
            <a:xfrm>
              <a:off x="6935960" y="5233340"/>
              <a:ext cx="1507769" cy="2662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Triangle 109">
              <a:extLst>
                <a:ext uri="{FF2B5EF4-FFF2-40B4-BE49-F238E27FC236}">
                  <a16:creationId xmlns:a16="http://schemas.microsoft.com/office/drawing/2014/main" id="{77902405-E469-D24B-B819-7797DCB380B0}"/>
                </a:ext>
              </a:extLst>
            </p:cNvPr>
            <p:cNvSpPr/>
            <p:nvPr/>
          </p:nvSpPr>
          <p:spPr>
            <a:xfrm>
              <a:off x="4427653" y="5190472"/>
              <a:ext cx="775504" cy="351949"/>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Triangle 112">
            <a:extLst>
              <a:ext uri="{FF2B5EF4-FFF2-40B4-BE49-F238E27FC236}">
                <a16:creationId xmlns:a16="http://schemas.microsoft.com/office/drawing/2014/main" id="{F21A1F52-7D66-0F42-A6E7-A1D208848456}"/>
              </a:ext>
            </a:extLst>
          </p:cNvPr>
          <p:cNvSpPr/>
          <p:nvPr/>
        </p:nvSpPr>
        <p:spPr>
          <a:xfrm>
            <a:off x="4441823" y="5088980"/>
            <a:ext cx="544770" cy="247234"/>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7460D053-3FE1-CC44-B91C-9B0ECFF6860D}"/>
              </a:ext>
            </a:extLst>
          </p:cNvPr>
          <p:cNvSpPr txBox="1"/>
          <p:nvPr/>
        </p:nvSpPr>
        <p:spPr>
          <a:xfrm>
            <a:off x="6795303" y="4032983"/>
            <a:ext cx="4883553"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Compare internal representations</a:t>
            </a:r>
          </a:p>
        </p:txBody>
      </p:sp>
      <p:sp>
        <p:nvSpPr>
          <p:cNvPr id="122" name="TextBox 121">
            <a:extLst>
              <a:ext uri="{FF2B5EF4-FFF2-40B4-BE49-F238E27FC236}">
                <a16:creationId xmlns:a16="http://schemas.microsoft.com/office/drawing/2014/main" id="{3058425E-B426-2146-ABED-1CC5F8133BBB}"/>
              </a:ext>
            </a:extLst>
          </p:cNvPr>
          <p:cNvSpPr txBox="1"/>
          <p:nvPr/>
        </p:nvSpPr>
        <p:spPr>
          <a:xfrm>
            <a:off x="6482397" y="4089976"/>
            <a:ext cx="31290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3</a:t>
            </a:r>
          </a:p>
        </p:txBody>
      </p:sp>
      <p:sp>
        <p:nvSpPr>
          <p:cNvPr id="123" name="Oval 122">
            <a:extLst>
              <a:ext uri="{FF2B5EF4-FFF2-40B4-BE49-F238E27FC236}">
                <a16:creationId xmlns:a16="http://schemas.microsoft.com/office/drawing/2014/main" id="{A86FB981-A24B-E74C-B263-939209FA6ACC}"/>
              </a:ext>
            </a:extLst>
          </p:cNvPr>
          <p:cNvSpPr/>
          <p:nvPr/>
        </p:nvSpPr>
        <p:spPr>
          <a:xfrm>
            <a:off x="6466508" y="4114624"/>
            <a:ext cx="344684" cy="34468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Circle&#10;&#10;Description automatically generated">
            <a:extLst>
              <a:ext uri="{FF2B5EF4-FFF2-40B4-BE49-F238E27FC236}">
                <a16:creationId xmlns:a16="http://schemas.microsoft.com/office/drawing/2014/main" id="{8D805875-F60F-6D41-BBBA-AACFE293E11D}"/>
              </a:ext>
            </a:extLst>
          </p:cNvPr>
          <p:cNvPicPr>
            <a:picLocks noChangeAspect="1"/>
          </p:cNvPicPr>
          <p:nvPr/>
        </p:nvPicPr>
        <p:blipFill>
          <a:blip r:embed="rId4"/>
          <a:stretch>
            <a:fillRect/>
          </a:stretch>
        </p:blipFill>
        <p:spPr>
          <a:xfrm>
            <a:off x="2151753" y="4523259"/>
            <a:ext cx="1429819" cy="1429819"/>
          </a:xfrm>
          <a:prstGeom prst="rect">
            <a:avLst/>
          </a:prstGeom>
        </p:spPr>
      </p:pic>
      <p:cxnSp>
        <p:nvCxnSpPr>
          <p:cNvPr id="37" name="Straight Connector 36">
            <a:extLst>
              <a:ext uri="{FF2B5EF4-FFF2-40B4-BE49-F238E27FC236}">
                <a16:creationId xmlns:a16="http://schemas.microsoft.com/office/drawing/2014/main" id="{FD9D4F48-87A5-2F49-A55E-9F39230681FC}"/>
              </a:ext>
            </a:extLst>
          </p:cNvPr>
          <p:cNvCxnSpPr>
            <a:cxnSpLocks/>
          </p:cNvCxnSpPr>
          <p:nvPr/>
        </p:nvCxnSpPr>
        <p:spPr>
          <a:xfrm>
            <a:off x="2866663" y="3266319"/>
            <a:ext cx="0" cy="102788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76A21C9-6B0E-954A-8A39-28E6129E5660}"/>
              </a:ext>
            </a:extLst>
          </p:cNvPr>
          <p:cNvSpPr txBox="1"/>
          <p:nvPr/>
        </p:nvSpPr>
        <p:spPr>
          <a:xfrm>
            <a:off x="3195457" y="3334171"/>
            <a:ext cx="2049619"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Correlated ?</a:t>
            </a:r>
          </a:p>
        </p:txBody>
      </p:sp>
      <p:sp>
        <p:nvSpPr>
          <p:cNvPr id="41" name="TextBox 40">
            <a:extLst>
              <a:ext uri="{FF2B5EF4-FFF2-40B4-BE49-F238E27FC236}">
                <a16:creationId xmlns:a16="http://schemas.microsoft.com/office/drawing/2014/main" id="{1D665C27-63F9-E448-AD86-1E4B9F844273}"/>
              </a:ext>
            </a:extLst>
          </p:cNvPr>
          <p:cNvSpPr txBox="1"/>
          <p:nvPr/>
        </p:nvSpPr>
        <p:spPr>
          <a:xfrm>
            <a:off x="3737317" y="2022531"/>
            <a:ext cx="1507768" cy="461665"/>
          </a:xfrm>
          <a:prstGeom prst="rect">
            <a:avLst/>
          </a:prstGeom>
          <a:noFill/>
        </p:spPr>
        <p:txBody>
          <a:bodyPr wrap="square" rtlCol="0">
            <a:spAutoFit/>
          </a:bodyPr>
          <a:lstStyle/>
          <a:p>
            <a:r>
              <a:rPr lang="en-US" sz="2400" dirty="0"/>
              <a:t>Act</a:t>
            </a:r>
            <a:endParaRPr lang="en-US" sz="2400" b="1" dirty="0"/>
          </a:p>
        </p:txBody>
      </p:sp>
      <p:sp>
        <p:nvSpPr>
          <p:cNvPr id="42" name="TextBox 41">
            <a:extLst>
              <a:ext uri="{FF2B5EF4-FFF2-40B4-BE49-F238E27FC236}">
                <a16:creationId xmlns:a16="http://schemas.microsoft.com/office/drawing/2014/main" id="{6444A726-5CC2-EE4B-ACE4-E35DA4522B4F}"/>
              </a:ext>
            </a:extLst>
          </p:cNvPr>
          <p:cNvSpPr txBox="1"/>
          <p:nvPr/>
        </p:nvSpPr>
        <p:spPr>
          <a:xfrm>
            <a:off x="702131" y="2036345"/>
            <a:ext cx="1293855" cy="461665"/>
          </a:xfrm>
          <a:prstGeom prst="rect">
            <a:avLst/>
          </a:prstGeom>
          <a:noFill/>
        </p:spPr>
        <p:txBody>
          <a:bodyPr wrap="square" rtlCol="0">
            <a:spAutoFit/>
          </a:bodyPr>
          <a:lstStyle/>
          <a:p>
            <a:r>
              <a:rPr lang="en-US" sz="2400" dirty="0"/>
              <a:t>Observe</a:t>
            </a:r>
            <a:endParaRPr lang="en-US" sz="2400" b="1" dirty="0"/>
          </a:p>
        </p:txBody>
      </p:sp>
      <p:sp>
        <p:nvSpPr>
          <p:cNvPr id="43" name="TextBox 42">
            <a:extLst>
              <a:ext uri="{FF2B5EF4-FFF2-40B4-BE49-F238E27FC236}">
                <a16:creationId xmlns:a16="http://schemas.microsoft.com/office/drawing/2014/main" id="{4BEEAA9C-BBB4-9645-ADC9-5E2D8C93D808}"/>
              </a:ext>
            </a:extLst>
          </p:cNvPr>
          <p:cNvSpPr txBox="1"/>
          <p:nvPr/>
        </p:nvSpPr>
        <p:spPr>
          <a:xfrm>
            <a:off x="3737317" y="5332327"/>
            <a:ext cx="1507768" cy="461665"/>
          </a:xfrm>
          <a:prstGeom prst="rect">
            <a:avLst/>
          </a:prstGeom>
          <a:noFill/>
        </p:spPr>
        <p:txBody>
          <a:bodyPr wrap="square" rtlCol="0">
            <a:spAutoFit/>
          </a:bodyPr>
          <a:lstStyle/>
          <a:p>
            <a:r>
              <a:rPr lang="en-US" sz="2400" dirty="0"/>
              <a:t>Act</a:t>
            </a:r>
            <a:endParaRPr lang="en-US" sz="2400" b="1" dirty="0"/>
          </a:p>
        </p:txBody>
      </p:sp>
      <p:sp>
        <p:nvSpPr>
          <p:cNvPr id="44" name="TextBox 43">
            <a:extLst>
              <a:ext uri="{FF2B5EF4-FFF2-40B4-BE49-F238E27FC236}">
                <a16:creationId xmlns:a16="http://schemas.microsoft.com/office/drawing/2014/main" id="{7E6825BD-E3EA-1343-8AD6-9E796C3D91A2}"/>
              </a:ext>
            </a:extLst>
          </p:cNvPr>
          <p:cNvSpPr txBox="1"/>
          <p:nvPr/>
        </p:nvSpPr>
        <p:spPr>
          <a:xfrm>
            <a:off x="702131" y="5346141"/>
            <a:ext cx="1293855" cy="461665"/>
          </a:xfrm>
          <a:prstGeom prst="rect">
            <a:avLst/>
          </a:prstGeom>
          <a:noFill/>
        </p:spPr>
        <p:txBody>
          <a:bodyPr wrap="square" rtlCol="0">
            <a:spAutoFit/>
          </a:bodyPr>
          <a:lstStyle/>
          <a:p>
            <a:r>
              <a:rPr lang="en-US" sz="2400" dirty="0"/>
              <a:t>Observe</a:t>
            </a:r>
            <a:endParaRPr lang="en-US" sz="2400" b="1" dirty="0"/>
          </a:p>
        </p:txBody>
      </p:sp>
    </p:spTree>
    <p:extLst>
      <p:ext uri="{BB962C8B-B14F-4D97-AF65-F5344CB8AC3E}">
        <p14:creationId xmlns:p14="http://schemas.microsoft.com/office/powerpoint/2010/main" val="36332924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11718</TotalTime>
  <Words>852</Words>
  <Application>Microsoft Macintosh PowerPoint</Application>
  <PresentationFormat>Widescreen</PresentationFormat>
  <Paragraphs>293</Paragraphs>
  <Slides>50</Slides>
  <Notes>17</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Cambria</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Kaushik Lakshminarasimhan</dc:creator>
  <cp:lastModifiedBy>Kaushik Lakshminarasimhan</cp:lastModifiedBy>
  <cp:revision>136</cp:revision>
  <dcterms:created xsi:type="dcterms:W3CDTF">2022-08-20T15:33:46Z</dcterms:created>
  <dcterms:modified xsi:type="dcterms:W3CDTF">2023-09-07T03:02:06Z</dcterms:modified>
</cp:coreProperties>
</file>